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4" r:id="rId4"/>
    <p:sldId id="284" r:id="rId5"/>
    <p:sldId id="262" r:id="rId6"/>
    <p:sldId id="263" r:id="rId7"/>
    <p:sldId id="265" r:id="rId8"/>
    <p:sldId id="267" r:id="rId9"/>
    <p:sldId id="266" r:id="rId10"/>
    <p:sldId id="268" r:id="rId11"/>
    <p:sldId id="269" r:id="rId12"/>
    <p:sldId id="270" r:id="rId13"/>
    <p:sldId id="271" r:id="rId14"/>
    <p:sldId id="272" r:id="rId15"/>
    <p:sldId id="273" r:id="rId16"/>
    <p:sldId id="274" r:id="rId17"/>
    <p:sldId id="275" r:id="rId18"/>
    <p:sldId id="285" r:id="rId19"/>
    <p:sldId id="277" r:id="rId20"/>
    <p:sldId id="281" r:id="rId21"/>
    <p:sldId id="276" r:id="rId22"/>
    <p:sldId id="282" r:id="rId23"/>
    <p:sldId id="25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576"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E8C4F2-EB28-491F-97B7-342E51A60E9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065E1868-3B60-4B96-8E33-432C2B71951B}">
      <dgm:prSet phldrT="[Testo]"/>
      <dgm:spPr>
        <a:solidFill>
          <a:srgbClr val="92D050"/>
        </a:solidFill>
      </dgm:spPr>
      <dgm:t>
        <a:bodyPr/>
        <a:lstStyle/>
        <a:p>
          <a:r>
            <a:rPr lang="it-IT" dirty="0" smtClean="0"/>
            <a:t>ASPP</a:t>
          </a:r>
          <a:endParaRPr lang="it-IT" dirty="0"/>
        </a:p>
      </dgm:t>
    </dgm:pt>
    <dgm:pt modelId="{67CA27EC-F1C5-482C-AFF6-8E66450B3009}" type="parTrans" cxnId="{D322BAC3-249C-46CF-A317-1D66F0AC65EB}">
      <dgm:prSet/>
      <dgm:spPr/>
      <dgm:t>
        <a:bodyPr/>
        <a:lstStyle/>
        <a:p>
          <a:endParaRPr lang="it-IT"/>
        </a:p>
      </dgm:t>
    </dgm:pt>
    <dgm:pt modelId="{4D3E1D7F-875C-4AAD-9C86-DA9EE7B49705}" type="sibTrans" cxnId="{D322BAC3-249C-46CF-A317-1D66F0AC65EB}">
      <dgm:prSet/>
      <dgm:spPr/>
      <dgm:t>
        <a:bodyPr/>
        <a:lstStyle/>
        <a:p>
          <a:endParaRPr lang="it-IT"/>
        </a:p>
      </dgm:t>
    </dgm:pt>
    <dgm:pt modelId="{B8F1C96A-61E8-4E05-9225-F62F9FDC7BF8}">
      <dgm:prSet phldrT="[Testo]"/>
      <dgm:spPr>
        <a:solidFill>
          <a:srgbClr val="92D050"/>
        </a:solidFill>
      </dgm:spPr>
      <dgm:t>
        <a:bodyPr/>
        <a:lstStyle/>
        <a:p>
          <a:r>
            <a:rPr lang="it-IT" dirty="0" smtClean="0"/>
            <a:t>PREPOSTI</a:t>
          </a:r>
          <a:endParaRPr lang="it-IT" dirty="0"/>
        </a:p>
      </dgm:t>
    </dgm:pt>
    <dgm:pt modelId="{1E677EB1-5BC8-4675-A6AE-34DD3146EC68}" type="parTrans" cxnId="{1DA0F63A-3622-461A-9F1B-DB9E2FFD681B}">
      <dgm:prSet/>
      <dgm:spPr/>
      <dgm:t>
        <a:bodyPr/>
        <a:lstStyle/>
        <a:p>
          <a:endParaRPr lang="it-IT"/>
        </a:p>
      </dgm:t>
    </dgm:pt>
    <dgm:pt modelId="{D8A0DF26-C20D-4E75-B540-E90A64183D21}" type="sibTrans" cxnId="{1DA0F63A-3622-461A-9F1B-DB9E2FFD681B}">
      <dgm:prSet/>
      <dgm:spPr/>
      <dgm:t>
        <a:bodyPr/>
        <a:lstStyle/>
        <a:p>
          <a:endParaRPr lang="it-IT"/>
        </a:p>
      </dgm:t>
    </dgm:pt>
    <dgm:pt modelId="{ACF2328D-4267-4F25-AB20-90183226F2B1}">
      <dgm:prSet phldrT="[Testo]"/>
      <dgm:spPr>
        <a:solidFill>
          <a:srgbClr val="92D050"/>
        </a:solidFill>
      </dgm:spPr>
      <dgm:t>
        <a:bodyPr/>
        <a:lstStyle/>
        <a:p>
          <a:r>
            <a:rPr lang="it-IT" dirty="0" smtClean="0"/>
            <a:t>COORDINATORE</a:t>
          </a:r>
        </a:p>
        <a:p>
          <a:r>
            <a:rPr lang="it-IT" dirty="0" smtClean="0"/>
            <a:t>REFERENTE </a:t>
          </a:r>
        </a:p>
        <a:p>
          <a:r>
            <a:rPr lang="it-IT" dirty="0" smtClean="0"/>
            <a:t>nel circolo</a:t>
          </a:r>
          <a:endParaRPr lang="it-IT" dirty="0"/>
        </a:p>
      </dgm:t>
    </dgm:pt>
    <dgm:pt modelId="{B1843304-67BA-423E-AD9E-0BBA22C75BB6}" type="parTrans" cxnId="{B5B2BEF0-1F5D-4AB9-9AF0-172504534FD5}">
      <dgm:prSet/>
      <dgm:spPr/>
      <dgm:t>
        <a:bodyPr/>
        <a:lstStyle/>
        <a:p>
          <a:endParaRPr lang="it-IT"/>
        </a:p>
      </dgm:t>
    </dgm:pt>
    <dgm:pt modelId="{517784E1-CA98-469E-AE90-347D02F60092}" type="sibTrans" cxnId="{B5B2BEF0-1F5D-4AB9-9AF0-172504534FD5}">
      <dgm:prSet/>
      <dgm:spPr/>
      <dgm:t>
        <a:bodyPr/>
        <a:lstStyle/>
        <a:p>
          <a:endParaRPr lang="it-IT"/>
        </a:p>
      </dgm:t>
    </dgm:pt>
    <dgm:pt modelId="{A31A387F-C982-403C-9F95-A77D10E30847}">
      <dgm:prSet phldrT="[Testo]"/>
      <dgm:spPr>
        <a:solidFill>
          <a:srgbClr val="92D050"/>
        </a:solidFill>
      </dgm:spPr>
      <dgm:t>
        <a:bodyPr/>
        <a:lstStyle/>
        <a:p>
          <a:r>
            <a:rPr lang="it-IT" dirty="0" smtClean="0"/>
            <a:t>Addetti al primo soccorso</a:t>
          </a:r>
          <a:endParaRPr lang="it-IT" dirty="0"/>
        </a:p>
      </dgm:t>
    </dgm:pt>
    <dgm:pt modelId="{15128E26-933E-40D0-A236-BC49F8589C9A}" type="parTrans" cxnId="{3D450EB3-6EF8-47DB-9CB6-F205A6571952}">
      <dgm:prSet/>
      <dgm:spPr/>
      <dgm:t>
        <a:bodyPr/>
        <a:lstStyle/>
        <a:p>
          <a:endParaRPr lang="it-IT"/>
        </a:p>
      </dgm:t>
    </dgm:pt>
    <dgm:pt modelId="{31547669-8D47-46FC-80E0-1F488F69E4B7}" type="sibTrans" cxnId="{3D450EB3-6EF8-47DB-9CB6-F205A6571952}">
      <dgm:prSet/>
      <dgm:spPr/>
      <dgm:t>
        <a:bodyPr/>
        <a:lstStyle/>
        <a:p>
          <a:endParaRPr lang="it-IT"/>
        </a:p>
      </dgm:t>
    </dgm:pt>
    <dgm:pt modelId="{C03C07FB-921E-42E6-96D8-C3EF1BBB841E}">
      <dgm:prSet phldrT="[Testo]"/>
      <dgm:spPr>
        <a:solidFill>
          <a:srgbClr val="92D050"/>
        </a:solidFill>
      </dgm:spPr>
      <dgm:t>
        <a:bodyPr/>
        <a:lstStyle/>
        <a:p>
          <a:r>
            <a:rPr lang="it-IT" dirty="0" smtClean="0"/>
            <a:t>ADDETTI SPILA</a:t>
          </a:r>
          <a:endParaRPr lang="it-IT" dirty="0"/>
        </a:p>
      </dgm:t>
    </dgm:pt>
    <dgm:pt modelId="{7DFA77DE-2EED-4673-8602-10FCF3563D15}" type="parTrans" cxnId="{B196A65E-7DBD-4272-A515-1B99BF78D696}">
      <dgm:prSet/>
      <dgm:spPr/>
      <dgm:t>
        <a:bodyPr/>
        <a:lstStyle/>
        <a:p>
          <a:endParaRPr lang="it-IT"/>
        </a:p>
      </dgm:t>
    </dgm:pt>
    <dgm:pt modelId="{1C6E2557-874A-4413-9A70-E18C5457CD5B}" type="sibTrans" cxnId="{B196A65E-7DBD-4272-A515-1B99BF78D696}">
      <dgm:prSet/>
      <dgm:spPr/>
      <dgm:t>
        <a:bodyPr/>
        <a:lstStyle/>
        <a:p>
          <a:endParaRPr lang="it-IT"/>
        </a:p>
      </dgm:t>
    </dgm:pt>
    <dgm:pt modelId="{00190C43-77C7-42A8-9C05-ADA12DD46B2F}" type="pres">
      <dgm:prSet presAssocID="{FCE8C4F2-EB28-491F-97B7-342E51A60E9F}" presName="diagram" presStyleCnt="0">
        <dgm:presLayoutVars>
          <dgm:dir/>
          <dgm:resizeHandles val="exact"/>
        </dgm:presLayoutVars>
      </dgm:prSet>
      <dgm:spPr/>
      <dgm:t>
        <a:bodyPr/>
        <a:lstStyle/>
        <a:p>
          <a:endParaRPr lang="it-IT"/>
        </a:p>
      </dgm:t>
    </dgm:pt>
    <dgm:pt modelId="{6F310203-3823-4516-A51D-4E5497E77E32}" type="pres">
      <dgm:prSet presAssocID="{065E1868-3B60-4B96-8E33-432C2B71951B}" presName="node" presStyleLbl="node1" presStyleIdx="0" presStyleCnt="5">
        <dgm:presLayoutVars>
          <dgm:bulletEnabled val="1"/>
        </dgm:presLayoutVars>
      </dgm:prSet>
      <dgm:spPr/>
      <dgm:t>
        <a:bodyPr/>
        <a:lstStyle/>
        <a:p>
          <a:endParaRPr lang="it-IT"/>
        </a:p>
      </dgm:t>
    </dgm:pt>
    <dgm:pt modelId="{33063811-471B-4CE9-8BC4-F4FAACB863EA}" type="pres">
      <dgm:prSet presAssocID="{4D3E1D7F-875C-4AAD-9C86-DA9EE7B49705}" presName="sibTrans" presStyleCnt="0"/>
      <dgm:spPr/>
    </dgm:pt>
    <dgm:pt modelId="{16C2224A-91A8-4E64-AC05-E06F1F477C39}" type="pres">
      <dgm:prSet presAssocID="{B8F1C96A-61E8-4E05-9225-F62F9FDC7BF8}" presName="node" presStyleLbl="node1" presStyleIdx="1" presStyleCnt="5">
        <dgm:presLayoutVars>
          <dgm:bulletEnabled val="1"/>
        </dgm:presLayoutVars>
      </dgm:prSet>
      <dgm:spPr/>
      <dgm:t>
        <a:bodyPr/>
        <a:lstStyle/>
        <a:p>
          <a:endParaRPr lang="it-IT"/>
        </a:p>
      </dgm:t>
    </dgm:pt>
    <dgm:pt modelId="{BE79571F-B57F-4468-8D08-C6470FB547BF}" type="pres">
      <dgm:prSet presAssocID="{D8A0DF26-C20D-4E75-B540-E90A64183D21}" presName="sibTrans" presStyleCnt="0"/>
      <dgm:spPr/>
    </dgm:pt>
    <dgm:pt modelId="{79AAE53E-F665-4610-9857-CF75BD3AAE28}" type="pres">
      <dgm:prSet presAssocID="{ACF2328D-4267-4F25-AB20-90183226F2B1}" presName="node" presStyleLbl="node1" presStyleIdx="2" presStyleCnt="5">
        <dgm:presLayoutVars>
          <dgm:bulletEnabled val="1"/>
        </dgm:presLayoutVars>
      </dgm:prSet>
      <dgm:spPr/>
      <dgm:t>
        <a:bodyPr/>
        <a:lstStyle/>
        <a:p>
          <a:endParaRPr lang="it-IT"/>
        </a:p>
      </dgm:t>
    </dgm:pt>
    <dgm:pt modelId="{226A6D57-88EA-4F62-BADD-ECB4D9D50803}" type="pres">
      <dgm:prSet presAssocID="{517784E1-CA98-469E-AE90-347D02F60092}" presName="sibTrans" presStyleCnt="0"/>
      <dgm:spPr/>
    </dgm:pt>
    <dgm:pt modelId="{2DA737AF-2851-4FA7-9135-61152AD331E5}" type="pres">
      <dgm:prSet presAssocID="{A31A387F-C982-403C-9F95-A77D10E30847}" presName="node" presStyleLbl="node1" presStyleIdx="3" presStyleCnt="5">
        <dgm:presLayoutVars>
          <dgm:bulletEnabled val="1"/>
        </dgm:presLayoutVars>
      </dgm:prSet>
      <dgm:spPr/>
      <dgm:t>
        <a:bodyPr/>
        <a:lstStyle/>
        <a:p>
          <a:endParaRPr lang="it-IT"/>
        </a:p>
      </dgm:t>
    </dgm:pt>
    <dgm:pt modelId="{C0A76C02-FF12-4378-9EDC-CFD1AC832E79}" type="pres">
      <dgm:prSet presAssocID="{31547669-8D47-46FC-80E0-1F488F69E4B7}" presName="sibTrans" presStyleCnt="0"/>
      <dgm:spPr/>
    </dgm:pt>
    <dgm:pt modelId="{8A86B48E-45CD-4353-BB88-79FC8DA79BD6}" type="pres">
      <dgm:prSet presAssocID="{C03C07FB-921E-42E6-96D8-C3EF1BBB841E}" presName="node" presStyleLbl="node1" presStyleIdx="4" presStyleCnt="5">
        <dgm:presLayoutVars>
          <dgm:bulletEnabled val="1"/>
        </dgm:presLayoutVars>
      </dgm:prSet>
      <dgm:spPr/>
      <dgm:t>
        <a:bodyPr/>
        <a:lstStyle/>
        <a:p>
          <a:endParaRPr lang="it-IT"/>
        </a:p>
      </dgm:t>
    </dgm:pt>
  </dgm:ptLst>
  <dgm:cxnLst>
    <dgm:cxn modelId="{561C88FC-7425-4438-983A-8CD587C9CE39}" type="presOf" srcId="{B8F1C96A-61E8-4E05-9225-F62F9FDC7BF8}" destId="{16C2224A-91A8-4E64-AC05-E06F1F477C39}" srcOrd="0" destOrd="0" presId="urn:microsoft.com/office/officeart/2005/8/layout/default"/>
    <dgm:cxn modelId="{1DA0F63A-3622-461A-9F1B-DB9E2FFD681B}" srcId="{FCE8C4F2-EB28-491F-97B7-342E51A60E9F}" destId="{B8F1C96A-61E8-4E05-9225-F62F9FDC7BF8}" srcOrd="1" destOrd="0" parTransId="{1E677EB1-5BC8-4675-A6AE-34DD3146EC68}" sibTransId="{D8A0DF26-C20D-4E75-B540-E90A64183D21}"/>
    <dgm:cxn modelId="{0932DEA1-BBA3-43C1-B0B4-030C3FED3C98}" type="presOf" srcId="{065E1868-3B60-4B96-8E33-432C2B71951B}" destId="{6F310203-3823-4516-A51D-4E5497E77E32}" srcOrd="0" destOrd="0" presId="urn:microsoft.com/office/officeart/2005/8/layout/default"/>
    <dgm:cxn modelId="{B196A65E-7DBD-4272-A515-1B99BF78D696}" srcId="{FCE8C4F2-EB28-491F-97B7-342E51A60E9F}" destId="{C03C07FB-921E-42E6-96D8-C3EF1BBB841E}" srcOrd="4" destOrd="0" parTransId="{7DFA77DE-2EED-4673-8602-10FCF3563D15}" sibTransId="{1C6E2557-874A-4413-9A70-E18C5457CD5B}"/>
    <dgm:cxn modelId="{763BAF5A-5339-4860-97FA-E89BE44C3802}" type="presOf" srcId="{ACF2328D-4267-4F25-AB20-90183226F2B1}" destId="{79AAE53E-F665-4610-9857-CF75BD3AAE28}" srcOrd="0" destOrd="0" presId="urn:microsoft.com/office/officeart/2005/8/layout/default"/>
    <dgm:cxn modelId="{1FB0501B-C3AE-4A10-93E9-2C8BA32C1A12}" type="presOf" srcId="{FCE8C4F2-EB28-491F-97B7-342E51A60E9F}" destId="{00190C43-77C7-42A8-9C05-ADA12DD46B2F}" srcOrd="0" destOrd="0" presId="urn:microsoft.com/office/officeart/2005/8/layout/default"/>
    <dgm:cxn modelId="{3D450EB3-6EF8-47DB-9CB6-F205A6571952}" srcId="{FCE8C4F2-EB28-491F-97B7-342E51A60E9F}" destId="{A31A387F-C982-403C-9F95-A77D10E30847}" srcOrd="3" destOrd="0" parTransId="{15128E26-933E-40D0-A236-BC49F8589C9A}" sibTransId="{31547669-8D47-46FC-80E0-1F488F69E4B7}"/>
    <dgm:cxn modelId="{B5B2BEF0-1F5D-4AB9-9AF0-172504534FD5}" srcId="{FCE8C4F2-EB28-491F-97B7-342E51A60E9F}" destId="{ACF2328D-4267-4F25-AB20-90183226F2B1}" srcOrd="2" destOrd="0" parTransId="{B1843304-67BA-423E-AD9E-0BBA22C75BB6}" sibTransId="{517784E1-CA98-469E-AE90-347D02F60092}"/>
    <dgm:cxn modelId="{F946E3AC-1461-44C0-864D-28411EF0E8FC}" type="presOf" srcId="{A31A387F-C982-403C-9F95-A77D10E30847}" destId="{2DA737AF-2851-4FA7-9135-61152AD331E5}" srcOrd="0" destOrd="0" presId="urn:microsoft.com/office/officeart/2005/8/layout/default"/>
    <dgm:cxn modelId="{D322BAC3-249C-46CF-A317-1D66F0AC65EB}" srcId="{FCE8C4F2-EB28-491F-97B7-342E51A60E9F}" destId="{065E1868-3B60-4B96-8E33-432C2B71951B}" srcOrd="0" destOrd="0" parTransId="{67CA27EC-F1C5-482C-AFF6-8E66450B3009}" sibTransId="{4D3E1D7F-875C-4AAD-9C86-DA9EE7B49705}"/>
    <dgm:cxn modelId="{F53C50C5-919D-4C53-8D77-BB3B1B5AB87D}" type="presOf" srcId="{C03C07FB-921E-42E6-96D8-C3EF1BBB841E}" destId="{8A86B48E-45CD-4353-BB88-79FC8DA79BD6}" srcOrd="0" destOrd="0" presId="urn:microsoft.com/office/officeart/2005/8/layout/default"/>
    <dgm:cxn modelId="{7E344255-946C-434E-BDE7-85FDA6019725}" type="presParOf" srcId="{00190C43-77C7-42A8-9C05-ADA12DD46B2F}" destId="{6F310203-3823-4516-A51D-4E5497E77E32}" srcOrd="0" destOrd="0" presId="urn:microsoft.com/office/officeart/2005/8/layout/default"/>
    <dgm:cxn modelId="{3E6D3330-D22B-44F4-9A87-0DB95202AB7C}" type="presParOf" srcId="{00190C43-77C7-42A8-9C05-ADA12DD46B2F}" destId="{33063811-471B-4CE9-8BC4-F4FAACB863EA}" srcOrd="1" destOrd="0" presId="urn:microsoft.com/office/officeart/2005/8/layout/default"/>
    <dgm:cxn modelId="{7A4834A5-103F-4F92-A7F8-FB97C76EE08A}" type="presParOf" srcId="{00190C43-77C7-42A8-9C05-ADA12DD46B2F}" destId="{16C2224A-91A8-4E64-AC05-E06F1F477C39}" srcOrd="2" destOrd="0" presId="urn:microsoft.com/office/officeart/2005/8/layout/default"/>
    <dgm:cxn modelId="{B9A9DD28-A99F-4BA7-AC93-1518772F2380}" type="presParOf" srcId="{00190C43-77C7-42A8-9C05-ADA12DD46B2F}" destId="{BE79571F-B57F-4468-8D08-C6470FB547BF}" srcOrd="3" destOrd="0" presId="urn:microsoft.com/office/officeart/2005/8/layout/default"/>
    <dgm:cxn modelId="{3D2BC9CE-9205-4E6E-9459-C47CEB9BCD6D}" type="presParOf" srcId="{00190C43-77C7-42A8-9C05-ADA12DD46B2F}" destId="{79AAE53E-F665-4610-9857-CF75BD3AAE28}" srcOrd="4" destOrd="0" presId="urn:microsoft.com/office/officeart/2005/8/layout/default"/>
    <dgm:cxn modelId="{B9A8265D-B365-49FD-BDB1-BB7FFB2693AB}" type="presParOf" srcId="{00190C43-77C7-42A8-9C05-ADA12DD46B2F}" destId="{226A6D57-88EA-4F62-BADD-ECB4D9D50803}" srcOrd="5" destOrd="0" presId="urn:microsoft.com/office/officeart/2005/8/layout/default"/>
    <dgm:cxn modelId="{F4DCF4E4-D325-4D8F-9503-0F9D6B2B2D7B}" type="presParOf" srcId="{00190C43-77C7-42A8-9C05-ADA12DD46B2F}" destId="{2DA737AF-2851-4FA7-9135-61152AD331E5}" srcOrd="6" destOrd="0" presId="urn:microsoft.com/office/officeart/2005/8/layout/default"/>
    <dgm:cxn modelId="{B71C3D39-23D8-46C3-874B-3D368B4B2EEF}" type="presParOf" srcId="{00190C43-77C7-42A8-9C05-ADA12DD46B2F}" destId="{C0A76C02-FF12-4378-9EDC-CFD1AC832E79}" srcOrd="7" destOrd="0" presId="urn:microsoft.com/office/officeart/2005/8/layout/default"/>
    <dgm:cxn modelId="{108B2605-A470-41D0-AD1A-7BEEEA790F68}" type="presParOf" srcId="{00190C43-77C7-42A8-9C05-ADA12DD46B2F}" destId="{8A86B48E-45CD-4353-BB88-79FC8DA79BD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10203-3823-4516-A51D-4E5497E77E32}">
      <dsp:nvSpPr>
        <dsp:cNvPr id="0" name=""/>
        <dsp:cNvSpPr/>
      </dsp:nvSpPr>
      <dsp:spPr>
        <a:xfrm>
          <a:off x="0" y="78184"/>
          <a:ext cx="2786062" cy="1671637"/>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kern="1200" dirty="0" smtClean="0"/>
            <a:t>ASPP</a:t>
          </a:r>
          <a:endParaRPr lang="it-IT" sz="2500" kern="1200" dirty="0"/>
        </a:p>
      </dsp:txBody>
      <dsp:txXfrm>
        <a:off x="0" y="78184"/>
        <a:ext cx="2786062" cy="1671637"/>
      </dsp:txXfrm>
    </dsp:sp>
    <dsp:sp modelId="{16C2224A-91A8-4E64-AC05-E06F1F477C39}">
      <dsp:nvSpPr>
        <dsp:cNvPr id="0" name=""/>
        <dsp:cNvSpPr/>
      </dsp:nvSpPr>
      <dsp:spPr>
        <a:xfrm>
          <a:off x="3064668" y="78184"/>
          <a:ext cx="2786062" cy="1671637"/>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kern="1200" dirty="0" smtClean="0"/>
            <a:t>PREPOSTI</a:t>
          </a:r>
          <a:endParaRPr lang="it-IT" sz="2500" kern="1200" dirty="0"/>
        </a:p>
      </dsp:txBody>
      <dsp:txXfrm>
        <a:off x="3064668" y="78184"/>
        <a:ext cx="2786062" cy="1671637"/>
      </dsp:txXfrm>
    </dsp:sp>
    <dsp:sp modelId="{79AAE53E-F665-4610-9857-CF75BD3AAE28}">
      <dsp:nvSpPr>
        <dsp:cNvPr id="0" name=""/>
        <dsp:cNvSpPr/>
      </dsp:nvSpPr>
      <dsp:spPr>
        <a:xfrm>
          <a:off x="6129337" y="78184"/>
          <a:ext cx="2786062" cy="1671637"/>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kern="1200" dirty="0" smtClean="0"/>
            <a:t>COORDINATORE</a:t>
          </a:r>
        </a:p>
        <a:p>
          <a:pPr lvl="0" algn="ctr" defTabSz="1111250">
            <a:lnSpc>
              <a:spcPct val="90000"/>
            </a:lnSpc>
            <a:spcBef>
              <a:spcPct val="0"/>
            </a:spcBef>
            <a:spcAft>
              <a:spcPct val="35000"/>
            </a:spcAft>
          </a:pPr>
          <a:r>
            <a:rPr lang="it-IT" sz="2500" kern="1200" dirty="0" smtClean="0"/>
            <a:t>REFERENTE </a:t>
          </a:r>
        </a:p>
        <a:p>
          <a:pPr lvl="0" algn="ctr" defTabSz="1111250">
            <a:lnSpc>
              <a:spcPct val="90000"/>
            </a:lnSpc>
            <a:spcBef>
              <a:spcPct val="0"/>
            </a:spcBef>
            <a:spcAft>
              <a:spcPct val="35000"/>
            </a:spcAft>
          </a:pPr>
          <a:r>
            <a:rPr lang="it-IT" sz="2500" kern="1200" dirty="0" smtClean="0"/>
            <a:t>nel circolo</a:t>
          </a:r>
          <a:endParaRPr lang="it-IT" sz="2500" kern="1200" dirty="0"/>
        </a:p>
      </dsp:txBody>
      <dsp:txXfrm>
        <a:off x="6129337" y="78184"/>
        <a:ext cx="2786062" cy="1671637"/>
      </dsp:txXfrm>
    </dsp:sp>
    <dsp:sp modelId="{2DA737AF-2851-4FA7-9135-61152AD331E5}">
      <dsp:nvSpPr>
        <dsp:cNvPr id="0" name=""/>
        <dsp:cNvSpPr/>
      </dsp:nvSpPr>
      <dsp:spPr>
        <a:xfrm>
          <a:off x="1532334" y="2028428"/>
          <a:ext cx="2786062" cy="1671637"/>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kern="1200" dirty="0" smtClean="0"/>
            <a:t>Addetti al primo soccorso</a:t>
          </a:r>
          <a:endParaRPr lang="it-IT" sz="2500" kern="1200" dirty="0"/>
        </a:p>
      </dsp:txBody>
      <dsp:txXfrm>
        <a:off x="1532334" y="2028428"/>
        <a:ext cx="2786062" cy="1671637"/>
      </dsp:txXfrm>
    </dsp:sp>
    <dsp:sp modelId="{8A86B48E-45CD-4353-BB88-79FC8DA79BD6}">
      <dsp:nvSpPr>
        <dsp:cNvPr id="0" name=""/>
        <dsp:cNvSpPr/>
      </dsp:nvSpPr>
      <dsp:spPr>
        <a:xfrm>
          <a:off x="4597003" y="2028428"/>
          <a:ext cx="2786062" cy="1671637"/>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kern="1200" dirty="0" smtClean="0"/>
            <a:t>ADDETTI SPILA</a:t>
          </a:r>
          <a:endParaRPr lang="it-IT" sz="2500" kern="1200" dirty="0"/>
        </a:p>
      </dsp:txBody>
      <dsp:txXfrm>
        <a:off x="4597003" y="2028428"/>
        <a:ext cx="2786062" cy="16716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referentesicurezza@icfavria.edu.i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89213" y="1506828"/>
            <a:ext cx="8915399" cy="3270553"/>
          </a:xfrm>
        </p:spPr>
        <p:txBody>
          <a:bodyPr/>
          <a:lstStyle/>
          <a:p>
            <a:r>
              <a:rPr lang="it-IT" dirty="0" smtClean="0"/>
              <a:t>INCARICHI  SICUREZZA</a:t>
            </a:r>
            <a:endParaRPr lang="it-IT" dirty="0"/>
          </a:p>
        </p:txBody>
      </p:sp>
      <p:sp>
        <p:nvSpPr>
          <p:cNvPr id="3" name="Sottotitolo 2"/>
          <p:cNvSpPr>
            <a:spLocks noGrp="1"/>
          </p:cNvSpPr>
          <p:nvPr>
            <p:ph type="subTitle" idx="1"/>
          </p:nvPr>
        </p:nvSpPr>
        <p:spPr>
          <a:xfrm>
            <a:off x="1313645" y="4777379"/>
            <a:ext cx="10190967" cy="1126283"/>
          </a:xfrm>
        </p:spPr>
        <p:txBody>
          <a:bodyPr>
            <a:normAutofit lnSpcReduction="10000"/>
          </a:bodyPr>
          <a:lstStyle/>
          <a:p>
            <a:endParaRPr lang="it-IT" dirty="0" smtClean="0"/>
          </a:p>
          <a:p>
            <a:pPr algn="ctr"/>
            <a:r>
              <a:rPr lang="it-IT" b="1" dirty="0" smtClean="0">
                <a:latin typeface="Century Gothic" panose="020B0502020202020204" pitchFamily="34" charset="0"/>
              </a:rPr>
              <a:t>VADEMECUM</a:t>
            </a:r>
            <a:endParaRPr lang="it-IT" b="1" dirty="0">
              <a:latin typeface="Century Gothic" panose="020B0502020202020204" pitchFamily="34" charset="0"/>
            </a:endParaRPr>
          </a:p>
          <a:p>
            <a:pPr algn="ctr"/>
            <a:r>
              <a:rPr lang="it-IT" b="1" dirty="0" smtClean="0">
                <a:latin typeface="Century Gothic" panose="020B0502020202020204" pitchFamily="34" charset="0"/>
              </a:rPr>
              <a:t>Compiti e mansioni riguardanti la sicurezza a scuola</a:t>
            </a:r>
            <a:endParaRPr lang="it-IT" b="1" dirty="0">
              <a:latin typeface="Century Gothic" panose="020B0502020202020204" pitchFamily="34" charset="0"/>
            </a:endParaRPr>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218779" y="824248"/>
            <a:ext cx="6115050" cy="1948332"/>
          </a:xfrm>
          <a:prstGeom prst="rect">
            <a:avLst/>
          </a:prstGeom>
          <a:noFill/>
          <a:ln>
            <a:noFill/>
          </a:ln>
        </p:spPr>
      </p:pic>
    </p:spTree>
    <p:extLst>
      <p:ext uri="{BB962C8B-B14F-4D97-AF65-F5344CB8AC3E}">
        <p14:creationId xmlns:p14="http://schemas.microsoft.com/office/powerpoint/2010/main" val="2509596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408348" y="309093"/>
            <a:ext cx="9002332" cy="4524315"/>
          </a:xfrm>
          <a:prstGeom prst="rect">
            <a:avLst/>
          </a:prstGeom>
          <a:noFill/>
          <a:ln w="76200">
            <a:solidFill>
              <a:schemeClr val="accent4">
                <a:lumMod val="60000"/>
                <a:lumOff val="40000"/>
              </a:schemeClr>
            </a:solidFill>
          </a:ln>
        </p:spPr>
        <p:txBody>
          <a:bodyPr wrap="square" rtlCol="0">
            <a:spAutoFit/>
          </a:bodyPr>
          <a:lstStyle/>
          <a:p>
            <a:pPr marL="285750" indent="-285750">
              <a:buFont typeface="Arial" panose="020B0604020202020204" pitchFamily="34" charset="0"/>
              <a:buChar char="•"/>
            </a:pPr>
            <a:r>
              <a:rPr lang="it-IT" dirty="0"/>
              <a:t>Controlla e segnala ogni situazione di pericolo, richieste di intervento per manutenzione ordinaria e straordinaria o di fornitura di arredi/materiale seguendo questa procedura</a:t>
            </a:r>
            <a:r>
              <a:rPr lang="it-IT" dirty="0" smtClean="0"/>
              <a:t>:</a:t>
            </a:r>
          </a:p>
          <a:p>
            <a:pPr algn="just"/>
            <a:r>
              <a:rPr lang="it-IT" dirty="0" smtClean="0"/>
              <a:t>    </a:t>
            </a:r>
            <a:r>
              <a:rPr lang="it-IT" dirty="0"/>
              <a:t>- si scrive la segnalazione </a:t>
            </a:r>
            <a:r>
              <a:rPr lang="it-IT" dirty="0" smtClean="0"/>
              <a:t>e/o richiesta </a:t>
            </a:r>
            <a:r>
              <a:rPr lang="it-IT" dirty="0"/>
              <a:t>(si fornisce un modello), si invia in </a:t>
            </a:r>
            <a:endParaRPr lang="it-IT" dirty="0" smtClean="0"/>
          </a:p>
          <a:p>
            <a:pPr algn="just"/>
            <a:r>
              <a:rPr lang="it-IT" dirty="0"/>
              <a:t> </a:t>
            </a:r>
            <a:r>
              <a:rPr lang="it-IT" dirty="0" smtClean="0"/>
              <a:t>      allegato </a:t>
            </a:r>
            <a:r>
              <a:rPr lang="it-IT" dirty="0"/>
              <a:t>all’indirizzo della Segreteria (p. c. al Dirigente Scolastico</a:t>
            </a:r>
            <a:r>
              <a:rPr lang="it-IT" dirty="0" smtClean="0"/>
              <a:t>), lì viene </a:t>
            </a:r>
          </a:p>
          <a:p>
            <a:pPr algn="just"/>
            <a:r>
              <a:rPr lang="it-IT" dirty="0"/>
              <a:t> </a:t>
            </a:r>
            <a:r>
              <a:rPr lang="it-IT" dirty="0" smtClean="0"/>
              <a:t>      protocollata e inoltrata all’Ufficio Tecnico del Comune di competenza.</a:t>
            </a:r>
          </a:p>
          <a:p>
            <a:pPr algn="just"/>
            <a:r>
              <a:rPr lang="it-IT" dirty="0"/>
              <a:t> </a:t>
            </a:r>
            <a:r>
              <a:rPr lang="it-IT" dirty="0" smtClean="0"/>
              <a:t>     In caso di intervento urgente (perdite d’acqua, interruzione di energia</a:t>
            </a:r>
          </a:p>
          <a:p>
            <a:pPr algn="just"/>
            <a:r>
              <a:rPr lang="it-IT" dirty="0"/>
              <a:t> </a:t>
            </a:r>
            <a:r>
              <a:rPr lang="it-IT" dirty="0" smtClean="0"/>
              <a:t>     elettrica, crollo di calcinacci o guasto di serrature), si chiama direttamente</a:t>
            </a:r>
          </a:p>
          <a:p>
            <a:pPr algn="just"/>
            <a:r>
              <a:rPr lang="it-IT" dirty="0"/>
              <a:t> </a:t>
            </a:r>
            <a:r>
              <a:rPr lang="it-IT" dirty="0" smtClean="0"/>
              <a:t>      il Comune e si scrive ugualmente una relazione alla Direzione,   </a:t>
            </a:r>
          </a:p>
          <a:p>
            <a:pPr algn="just"/>
            <a:r>
              <a:rPr lang="it-IT" dirty="0"/>
              <a:t> </a:t>
            </a:r>
            <a:r>
              <a:rPr lang="it-IT" dirty="0" smtClean="0"/>
              <a:t>      informandola dell’episodio.</a:t>
            </a:r>
          </a:p>
          <a:p>
            <a:pPr algn="just"/>
            <a:endParaRPr lang="it-IT" dirty="0" smtClean="0"/>
          </a:p>
          <a:p>
            <a:pPr marL="285750" indent="-285750" algn="just">
              <a:buFont typeface="Arial" panose="020B0604020202020204" pitchFamily="34" charset="0"/>
              <a:buChar char="•"/>
            </a:pPr>
            <a:r>
              <a:rPr lang="it-IT" dirty="0" smtClean="0"/>
              <a:t>A novembre partecipa alla Riunione Periodica con l’RSPP.</a:t>
            </a:r>
          </a:p>
          <a:p>
            <a:pPr algn="just"/>
            <a:endParaRPr lang="it-IT" dirty="0"/>
          </a:p>
          <a:p>
            <a:pPr marL="285750" indent="-285750" algn="just">
              <a:buFont typeface="Arial" panose="020B0604020202020204" pitchFamily="34" charset="0"/>
              <a:buChar char="•"/>
            </a:pPr>
            <a:r>
              <a:rPr lang="it-IT" dirty="0" smtClean="0"/>
              <a:t>Predispone un piano di emergenza in caso di eventi (open </a:t>
            </a:r>
            <a:r>
              <a:rPr lang="it-IT" dirty="0" err="1" smtClean="0"/>
              <a:t>day</a:t>
            </a:r>
            <a:r>
              <a:rPr lang="it-IT" dirty="0" smtClean="0"/>
              <a:t>, feste, inaugurazioni). (Si fornisce un modello)</a:t>
            </a:r>
          </a:p>
          <a:p>
            <a:pPr marL="285750" indent="-285750" algn="just">
              <a:buFont typeface="Arial" panose="020B0604020202020204" pitchFamily="34" charset="0"/>
              <a:buChar char="•"/>
            </a:pPr>
            <a:endParaRPr lang="it-IT" dirty="0"/>
          </a:p>
        </p:txBody>
      </p:sp>
      <p:pic>
        <p:nvPicPr>
          <p:cNvPr id="4" name="Segnaposto contenut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9914" y="5087723"/>
            <a:ext cx="2363320" cy="1770277"/>
          </a:xfrm>
          <a:prstGeom prst="rect">
            <a:avLst/>
          </a:prstGeom>
        </p:spPr>
      </p:pic>
    </p:spTree>
    <p:extLst>
      <p:ext uri="{BB962C8B-B14F-4D97-AF65-F5344CB8AC3E}">
        <p14:creationId xmlns:p14="http://schemas.microsoft.com/office/powerpoint/2010/main" val="1690166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59865" y="299434"/>
            <a:ext cx="8577330" cy="1580881"/>
          </a:xfrm>
        </p:spPr>
        <p:txBody>
          <a:bodyPr>
            <a:normAutofit/>
          </a:bodyPr>
          <a:lstStyle/>
          <a:p>
            <a:pPr algn="ctr"/>
            <a:r>
              <a:rPr lang="it-IT" sz="2400" dirty="0"/>
              <a:t>PRINCIPALI COMPITI DELL’ADDETTO ALL’ATTUAZIONE DELLE MISURE DI PREVENZIONE INCENDI. </a:t>
            </a:r>
            <a:r>
              <a:rPr lang="it-IT" sz="3200" dirty="0" smtClean="0"/>
              <a:t/>
            </a:r>
            <a:br>
              <a:rPr lang="it-IT" sz="3200" dirty="0" smtClean="0"/>
            </a:br>
            <a:r>
              <a:rPr lang="it-IT" sz="3200" dirty="0" smtClean="0">
                <a:solidFill>
                  <a:srgbClr val="00B050"/>
                </a:solidFill>
                <a:latin typeface="Stencil" panose="040409050D0802020404" pitchFamily="82" charset="0"/>
              </a:rPr>
              <a:t>SPILA</a:t>
            </a:r>
            <a:endParaRPr lang="it-IT" sz="3200" dirty="0">
              <a:solidFill>
                <a:srgbClr val="00B050"/>
              </a:solidFill>
            </a:endParaRPr>
          </a:p>
        </p:txBody>
      </p:sp>
      <p:sp>
        <p:nvSpPr>
          <p:cNvPr id="3" name="Sottotitolo 2"/>
          <p:cNvSpPr>
            <a:spLocks noGrp="1"/>
          </p:cNvSpPr>
          <p:nvPr>
            <p:ph type="subTitle" idx="1"/>
          </p:nvPr>
        </p:nvSpPr>
        <p:spPr>
          <a:xfrm>
            <a:off x="1803042" y="1880314"/>
            <a:ext cx="9405357" cy="4977685"/>
          </a:xfrm>
        </p:spPr>
        <p:txBody>
          <a:bodyPr>
            <a:normAutofit fontScale="25000" lnSpcReduction="20000"/>
          </a:bodyPr>
          <a:lstStyle/>
          <a:p>
            <a:r>
              <a:rPr lang="it-IT" dirty="0"/>
              <a:t> </a:t>
            </a:r>
            <a:r>
              <a:rPr lang="it-IT" sz="8000" dirty="0"/>
              <a:t>In caso di emergenza: </a:t>
            </a:r>
            <a:endParaRPr lang="it-IT" sz="8000" dirty="0" smtClean="0"/>
          </a:p>
          <a:p>
            <a:pPr marL="914400" indent="-914400">
              <a:buAutoNum type="arabicPeriod"/>
            </a:pPr>
            <a:r>
              <a:rPr lang="it-IT" sz="8000" dirty="0"/>
              <a:t>P</a:t>
            </a:r>
            <a:r>
              <a:rPr lang="it-IT" sz="8000" dirty="0" smtClean="0"/>
              <a:t>ortarsi </a:t>
            </a:r>
            <a:r>
              <a:rPr lang="it-IT" sz="8000" dirty="0"/>
              <a:t>rapidamente sul luogo dell’emergenza, segnalando tempestivamente lo stato di pericolo alle persone presenti nei locali ubicati nelle vicinanze della fonte di pericolo; </a:t>
            </a:r>
            <a:endParaRPr lang="it-IT" sz="8000" dirty="0" smtClean="0"/>
          </a:p>
          <a:p>
            <a:pPr marL="914400" indent="-914400">
              <a:buAutoNum type="arabicPeriod"/>
            </a:pPr>
            <a:r>
              <a:rPr lang="it-IT" sz="8000" dirty="0" smtClean="0"/>
              <a:t> Mettere </a:t>
            </a:r>
            <a:r>
              <a:rPr lang="it-IT" sz="8000" dirty="0"/>
              <a:t>in azione gli estintori in caso di incendio; </a:t>
            </a:r>
            <a:endParaRPr lang="it-IT" sz="8000" dirty="0" smtClean="0"/>
          </a:p>
          <a:p>
            <a:pPr marL="914400" indent="-914400">
              <a:buAutoNum type="arabicPeriod"/>
            </a:pPr>
            <a:r>
              <a:rPr lang="it-IT" sz="8000" dirty="0" smtClean="0"/>
              <a:t> </a:t>
            </a:r>
            <a:r>
              <a:rPr lang="it-IT" sz="8000" dirty="0"/>
              <a:t>S</a:t>
            </a:r>
            <a:r>
              <a:rPr lang="it-IT" sz="8000" dirty="0" smtClean="0"/>
              <a:t>egnalare </a:t>
            </a:r>
            <a:r>
              <a:rPr lang="it-IT" sz="8000" dirty="0"/>
              <a:t>o fa segnalare l’emergenza (se necessario) a tutta la scuola con il sistema di allarme</a:t>
            </a:r>
            <a:r>
              <a:rPr lang="it-IT" sz="8000" dirty="0" smtClean="0"/>
              <a:t>;</a:t>
            </a:r>
          </a:p>
          <a:p>
            <a:pPr marL="914400" indent="-914400">
              <a:buAutoNum type="arabicPeriod"/>
            </a:pPr>
            <a:r>
              <a:rPr lang="it-IT" sz="8000" dirty="0" smtClean="0"/>
              <a:t> Su </a:t>
            </a:r>
            <a:r>
              <a:rPr lang="it-IT" sz="8000" dirty="0"/>
              <a:t>indicazione del coordinatore dell’emergenza o in sua assenza allertare i Vigili del Fuoco (115) e/o Pronto Soccorso (</a:t>
            </a:r>
            <a:r>
              <a:rPr lang="it-IT" sz="8000" dirty="0" smtClean="0"/>
              <a:t>112); </a:t>
            </a:r>
            <a:endParaRPr lang="it-IT" sz="8000" dirty="0" smtClean="0"/>
          </a:p>
          <a:p>
            <a:pPr marL="914400" indent="-914400">
              <a:buAutoNum type="arabicPeriod"/>
            </a:pPr>
            <a:r>
              <a:rPr lang="it-IT" sz="8000" dirty="0"/>
              <a:t>C</a:t>
            </a:r>
            <a:r>
              <a:rPr lang="it-IT" sz="8000" dirty="0" smtClean="0"/>
              <a:t>ontrollare </a:t>
            </a:r>
            <a:r>
              <a:rPr lang="it-IT" sz="8000" dirty="0"/>
              <a:t>(dopo essersi disposti in punti strategici per il coordinamento della evacuazione delle classi) che il personale attui l’evacuazione nel rispetto di quanto stabilito dal piano di emergenza; </a:t>
            </a:r>
            <a:endParaRPr lang="it-IT" sz="8000" dirty="0" smtClean="0"/>
          </a:p>
        </p:txBody>
      </p:sp>
      <p:pic>
        <p:nvPicPr>
          <p:cNvPr id="4" name="Segnaposto contenut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6885" y="1089874"/>
            <a:ext cx="1699383" cy="1272946"/>
          </a:xfrm>
          <a:prstGeom prst="rect">
            <a:avLst/>
          </a:prstGeom>
        </p:spPr>
      </p:pic>
    </p:spTree>
    <p:extLst>
      <p:ext uri="{BB962C8B-B14F-4D97-AF65-F5344CB8AC3E}">
        <p14:creationId xmlns:p14="http://schemas.microsoft.com/office/powerpoint/2010/main" val="3438698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58355" y="978794"/>
            <a:ext cx="7662929" cy="6955750"/>
          </a:xfrm>
          <a:prstGeom prst="rect">
            <a:avLst/>
          </a:prstGeom>
          <a:noFill/>
        </p:spPr>
        <p:txBody>
          <a:bodyPr wrap="square" rtlCol="0">
            <a:spAutoFit/>
          </a:bodyPr>
          <a:lstStyle/>
          <a:p>
            <a:r>
              <a:rPr lang="it-IT" dirty="0"/>
              <a:t>6. I</a:t>
            </a:r>
            <a:r>
              <a:rPr lang="it-IT" dirty="0" smtClean="0"/>
              <a:t>spezionare</a:t>
            </a:r>
            <a:r>
              <a:rPr lang="it-IT" dirty="0"/>
              <a:t>, se le condizioni ambientali lo consentono, i locali di piano (raggiungendo p. es. i locali tecnici </a:t>
            </a:r>
            <a:r>
              <a:rPr lang="it-IT" dirty="0" smtClean="0"/>
              <a:t>defilati</a:t>
            </a:r>
            <a:r>
              <a:rPr lang="it-IT" dirty="0"/>
              <a:t>, i servizi igienici, ecc. oppure eventuali prestatori d’opera occasionali) prima di abbandonare la sezione di </a:t>
            </a:r>
            <a:r>
              <a:rPr lang="it-IT" dirty="0" smtClean="0"/>
              <a:t>edificio </a:t>
            </a:r>
            <a:r>
              <a:rPr lang="it-IT" dirty="0"/>
              <a:t>di propria competenza, controllando che l’area sia stata interamente evacuata, chiudendo le porte lasciate aperte</a:t>
            </a:r>
            <a:r>
              <a:rPr lang="it-IT" dirty="0" smtClean="0"/>
              <a:t>;</a:t>
            </a:r>
          </a:p>
          <a:p>
            <a:pPr marL="914400" indent="-914400">
              <a:buAutoNum type="arabicPeriod"/>
            </a:pPr>
            <a:endParaRPr lang="it-IT" dirty="0"/>
          </a:p>
          <a:p>
            <a:r>
              <a:rPr lang="it-IT" dirty="0"/>
              <a:t> 7. </a:t>
            </a:r>
            <a:r>
              <a:rPr lang="it-IT" dirty="0" smtClean="0"/>
              <a:t>Disattivare </a:t>
            </a:r>
            <a:r>
              <a:rPr lang="it-IT" dirty="0"/>
              <a:t>gli impianti, in particolare i quadri elettrici</a:t>
            </a:r>
            <a:r>
              <a:rPr lang="it-IT" dirty="0" smtClean="0"/>
              <a:t>;</a:t>
            </a:r>
          </a:p>
          <a:p>
            <a:pPr marL="914400" indent="-914400">
              <a:buAutoNum type="arabicPeriod"/>
            </a:pPr>
            <a:endParaRPr lang="it-IT" dirty="0"/>
          </a:p>
          <a:p>
            <a:r>
              <a:rPr lang="it-IT" dirty="0"/>
              <a:t> 8. </a:t>
            </a:r>
            <a:r>
              <a:rPr lang="it-IT" dirty="0" smtClean="0"/>
              <a:t>Coadiuvare </a:t>
            </a:r>
            <a:r>
              <a:rPr lang="it-IT" dirty="0"/>
              <a:t>il responsabile dell’area di raccolta nella </a:t>
            </a:r>
            <a:r>
              <a:rPr lang="it-IT" dirty="0" smtClean="0"/>
              <a:t>verifica </a:t>
            </a:r>
            <a:r>
              <a:rPr lang="it-IT" dirty="0"/>
              <a:t>delle presenze nel punto esterno di raccolta</a:t>
            </a:r>
            <a:r>
              <a:rPr lang="it-IT" dirty="0" smtClean="0"/>
              <a:t>.</a:t>
            </a:r>
          </a:p>
          <a:p>
            <a:pPr marL="914400" indent="-914400">
              <a:buAutoNum type="arabicPeriod"/>
            </a:pPr>
            <a:endParaRPr lang="it-IT" dirty="0" smtClean="0"/>
          </a:p>
          <a:p>
            <a:r>
              <a:rPr lang="it-IT" dirty="0" smtClean="0"/>
              <a:t> </a:t>
            </a:r>
            <a:r>
              <a:rPr lang="it-IT" dirty="0"/>
              <a:t>Inoltre l’addetto all’attuazione delle misure di prevenzione incendi collabora con il personale ATA all’attività di sorveglianza quotidiana degli impianti e attrezzature </a:t>
            </a:r>
            <a:r>
              <a:rPr lang="it-IT" dirty="0" smtClean="0"/>
              <a:t>antincendio.</a:t>
            </a:r>
          </a:p>
          <a:p>
            <a:pPr marL="285750" indent="-285750">
              <a:buFont typeface="Arial" panose="020B0604020202020204" pitchFamily="34" charset="0"/>
              <a:buChar char="•"/>
            </a:pPr>
            <a:endParaRPr lang="it-IT" dirty="0"/>
          </a:p>
          <a:p>
            <a:r>
              <a:rPr lang="it-IT" dirty="0" smtClean="0"/>
              <a:t>9. Compilare settimanalmente i moduli del registro di</a:t>
            </a:r>
          </a:p>
          <a:p>
            <a:r>
              <a:rPr lang="it-IT" dirty="0" smtClean="0"/>
              <a:t> </a:t>
            </a:r>
            <a:r>
              <a:rPr lang="it-IT" sz="1600" b="1" dirty="0"/>
              <a:t>SORVEGLIANZA SETTIMANALE DEI DISPOSITIVI DI </a:t>
            </a:r>
            <a:r>
              <a:rPr lang="it-IT" sz="1600" b="1" dirty="0" smtClean="0"/>
              <a:t>PROTEZIONE </a:t>
            </a:r>
            <a:r>
              <a:rPr lang="it-IT" sz="1600" b="1" dirty="0" smtClean="0"/>
              <a:t>ANTINCENDIO, in modalità digitale, raccogliendo tutti i moduli in una cartella che andrà inviata a giugno alla referente. </a:t>
            </a:r>
            <a:endParaRPr lang="it-IT" sz="1600" b="1" dirty="0"/>
          </a:p>
          <a:p>
            <a:endParaRPr lang="it-IT" dirty="0" smtClean="0"/>
          </a:p>
          <a:p>
            <a:pPr marL="914400" indent="-914400">
              <a:buAutoNum type="arabicPeriod"/>
            </a:pPr>
            <a:endParaRPr lang="it-IT" dirty="0"/>
          </a:p>
          <a:p>
            <a:pPr marL="914400" indent="-914400">
              <a:buAutoNum type="arabicPeriod"/>
            </a:pPr>
            <a:endParaRPr lang="it-IT" dirty="0" smtClean="0"/>
          </a:p>
          <a:p>
            <a:pPr marL="914400" indent="-914400">
              <a:buAutoNum type="arabicPeriod"/>
            </a:pPr>
            <a:endParaRPr lang="it-IT" dirty="0"/>
          </a:p>
          <a:p>
            <a:pPr marL="914400" indent="-914400">
              <a:buAutoNum type="arabicPeriod"/>
            </a:pPr>
            <a:endParaRPr lang="it-IT" dirty="0"/>
          </a:p>
        </p:txBody>
      </p:sp>
    </p:spTree>
    <p:extLst>
      <p:ext uri="{BB962C8B-B14F-4D97-AF65-F5344CB8AC3E}">
        <p14:creationId xmlns:p14="http://schemas.microsoft.com/office/powerpoint/2010/main" val="1143355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335629" y="695459"/>
            <a:ext cx="7225047" cy="461665"/>
          </a:xfrm>
          <a:prstGeom prst="rect">
            <a:avLst/>
          </a:prstGeom>
          <a:noFill/>
        </p:spPr>
        <p:txBody>
          <a:bodyPr wrap="square" rtlCol="0">
            <a:spAutoFit/>
          </a:bodyPr>
          <a:lstStyle/>
          <a:p>
            <a:pPr algn="ctr"/>
            <a:r>
              <a:rPr lang="it-IT" sz="2400" dirty="0"/>
              <a:t>OBBLIGHI E COMPITI DEI PREPOSTI </a:t>
            </a:r>
          </a:p>
        </p:txBody>
      </p:sp>
      <p:sp>
        <p:nvSpPr>
          <p:cNvPr id="3" name="CasellaDiTesto 2"/>
          <p:cNvSpPr txBox="1"/>
          <p:nvPr/>
        </p:nvSpPr>
        <p:spPr>
          <a:xfrm>
            <a:off x="2781837" y="1712890"/>
            <a:ext cx="7933385" cy="5355312"/>
          </a:xfrm>
          <a:prstGeom prst="rect">
            <a:avLst/>
          </a:prstGeom>
          <a:noFill/>
        </p:spPr>
        <p:txBody>
          <a:bodyPr wrap="square" rtlCol="0">
            <a:spAutoFit/>
          </a:bodyPr>
          <a:lstStyle/>
          <a:p>
            <a:r>
              <a:rPr lang="it-IT" dirty="0">
                <a:sym typeface="Symbol" panose="05050102010706020507" pitchFamily="18" charset="2"/>
              </a:rPr>
              <a:t></a:t>
            </a:r>
            <a:r>
              <a:rPr lang="it-IT" dirty="0"/>
              <a:t>-Collaborare con il datore di lavoro per assicurare e migliorare la sicurezza nei luoghi di lavoro </a:t>
            </a:r>
            <a:endParaRPr lang="it-IT" dirty="0" smtClean="0"/>
          </a:p>
          <a:p>
            <a:r>
              <a:rPr lang="it-IT" dirty="0" smtClean="0">
                <a:sym typeface="Symbol" panose="05050102010706020507" pitchFamily="18" charset="2"/>
              </a:rPr>
              <a:t></a:t>
            </a:r>
            <a:r>
              <a:rPr lang="it-IT" dirty="0"/>
              <a:t>-Fare applicare ai lavoratori le disposizioni aziendali per la sicurezza e salute dei lavoratori </a:t>
            </a:r>
            <a:endParaRPr lang="it-IT" dirty="0" smtClean="0"/>
          </a:p>
          <a:p>
            <a:r>
              <a:rPr lang="it-IT" dirty="0" smtClean="0">
                <a:sym typeface="Symbol" panose="05050102010706020507" pitchFamily="18" charset="2"/>
              </a:rPr>
              <a:t></a:t>
            </a:r>
            <a:r>
              <a:rPr lang="it-IT" dirty="0"/>
              <a:t>-Istruire</a:t>
            </a:r>
            <a:r>
              <a:rPr lang="it-IT" dirty="0" smtClean="0"/>
              <a:t>, per </a:t>
            </a:r>
            <a:r>
              <a:rPr lang="it-IT" dirty="0"/>
              <a:t>quanto necessario, i lavoratori nello svolgimento delle attività lavorative per assicurare che vengano svolte in sicurezza per se </a:t>
            </a:r>
            <a:r>
              <a:rPr lang="it-IT" dirty="0" smtClean="0"/>
              <a:t>stessi</a:t>
            </a:r>
          </a:p>
          <a:p>
            <a:r>
              <a:rPr lang="it-IT" dirty="0" smtClean="0"/>
              <a:t> </a:t>
            </a:r>
            <a:r>
              <a:rPr lang="it-IT" dirty="0">
                <a:sym typeface="Symbol" panose="05050102010706020507" pitchFamily="18" charset="2"/>
              </a:rPr>
              <a:t></a:t>
            </a:r>
            <a:r>
              <a:rPr lang="it-IT" dirty="0"/>
              <a:t>-Sorvegliare sull’uso dei dispositivi di protezione individuale (DPI) </a:t>
            </a:r>
            <a:endParaRPr lang="it-IT" dirty="0" smtClean="0"/>
          </a:p>
          <a:p>
            <a:r>
              <a:rPr lang="it-IT" dirty="0" smtClean="0">
                <a:sym typeface="Symbol" panose="05050102010706020507" pitchFamily="18" charset="2"/>
              </a:rPr>
              <a:t></a:t>
            </a:r>
            <a:r>
              <a:rPr lang="it-IT" dirty="0"/>
              <a:t>-Sorvegliare i lavoratori sul rispetto delle disposizioni in materia di sicurezza e salute dei lavoratori </a:t>
            </a:r>
            <a:endParaRPr lang="it-IT" dirty="0" smtClean="0"/>
          </a:p>
          <a:p>
            <a:r>
              <a:rPr lang="it-IT" dirty="0" smtClean="0">
                <a:sym typeface="Symbol" panose="05050102010706020507" pitchFamily="18" charset="2"/>
              </a:rPr>
              <a:t></a:t>
            </a:r>
            <a:r>
              <a:rPr lang="it-IT" dirty="0" smtClean="0"/>
              <a:t>-Attivarsi</a:t>
            </a:r>
            <a:r>
              <a:rPr lang="it-IT" dirty="0"/>
              <a:t>, come da disposizioni interne, in caso di situazioni di Emergenza ed </a:t>
            </a:r>
            <a:r>
              <a:rPr lang="it-IT" dirty="0" smtClean="0"/>
              <a:t>Evacuazione</a:t>
            </a:r>
          </a:p>
          <a:p>
            <a:r>
              <a:rPr lang="it-IT" dirty="0" smtClean="0"/>
              <a:t> </a:t>
            </a:r>
            <a:r>
              <a:rPr lang="it-IT" dirty="0">
                <a:sym typeface="Symbol" panose="05050102010706020507" pitchFamily="18" charset="2"/>
              </a:rPr>
              <a:t></a:t>
            </a:r>
            <a:r>
              <a:rPr lang="it-IT" dirty="0" smtClean="0"/>
              <a:t>-Informare </a:t>
            </a:r>
            <a:r>
              <a:rPr lang="it-IT" dirty="0"/>
              <a:t>il </a:t>
            </a:r>
            <a:r>
              <a:rPr lang="it-IT" dirty="0" err="1"/>
              <a:t>piu'</a:t>
            </a:r>
            <a:r>
              <a:rPr lang="it-IT" dirty="0"/>
              <a:t> presto possibile i lavoratori esposti al rischio di un pericolo grave e immediato circa il rischio stesso e le disposizioni prese o da prendere in materia di protezione</a:t>
            </a:r>
            <a:r>
              <a:rPr lang="it-IT" dirty="0" smtClean="0"/>
              <a:t>;</a:t>
            </a:r>
          </a:p>
          <a:p>
            <a:r>
              <a:rPr lang="it-IT" dirty="0" smtClean="0"/>
              <a:t> </a:t>
            </a:r>
            <a:r>
              <a:rPr lang="it-IT" dirty="0">
                <a:sym typeface="Symbol" panose="05050102010706020507" pitchFamily="18" charset="2"/>
              </a:rPr>
              <a:t></a:t>
            </a:r>
            <a:r>
              <a:rPr lang="it-IT" dirty="0" smtClean="0"/>
              <a:t>-Astenersi</a:t>
            </a:r>
            <a:r>
              <a:rPr lang="it-IT" dirty="0"/>
              <a:t>, salvo eccezioni debitamente motivate, dal chiedere ai lavoratori di riprendere la loro </a:t>
            </a:r>
            <a:r>
              <a:rPr lang="it-IT" dirty="0" err="1"/>
              <a:t>attivita'</a:t>
            </a:r>
            <a:r>
              <a:rPr lang="it-IT" dirty="0"/>
              <a:t> in una situazione di lavoro in cui persiste un pericolo grave ed immediato</a:t>
            </a:r>
            <a:r>
              <a:rPr lang="it-IT" dirty="0" smtClean="0"/>
              <a:t>;</a:t>
            </a:r>
          </a:p>
          <a:p>
            <a:r>
              <a:rPr lang="it-IT" dirty="0" smtClean="0"/>
              <a:t> </a:t>
            </a:r>
            <a:endParaRPr lang="it-IT" dirty="0"/>
          </a:p>
        </p:txBody>
      </p:sp>
    </p:spTree>
    <p:extLst>
      <p:ext uri="{BB962C8B-B14F-4D97-AF65-F5344CB8AC3E}">
        <p14:creationId xmlns:p14="http://schemas.microsoft.com/office/powerpoint/2010/main" val="3190653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46252" y="669703"/>
            <a:ext cx="8452305" cy="2031325"/>
          </a:xfrm>
          <a:prstGeom prst="rect">
            <a:avLst/>
          </a:prstGeom>
          <a:noFill/>
        </p:spPr>
        <p:txBody>
          <a:bodyPr wrap="square" rtlCol="0">
            <a:spAutoFit/>
          </a:bodyPr>
          <a:lstStyle/>
          <a:p>
            <a:r>
              <a:rPr lang="it-IT" dirty="0" smtClean="0">
                <a:sym typeface="Symbol" panose="05050102010706020507" pitchFamily="18" charset="2"/>
              </a:rPr>
              <a:t></a:t>
            </a:r>
            <a:r>
              <a:rPr lang="it-IT" dirty="0" smtClean="0"/>
              <a:t>-Segnalare </a:t>
            </a:r>
            <a:r>
              <a:rPr lang="it-IT" dirty="0"/>
              <a:t>tempestivamente al datore di lavoro o al dirigente sia le deficienze dei mezzi e delle attrezzature di lavoro e dei dispositivi di protezione individuale, sia ogni altra condizione di pericolo che si verifichi durante il lavoro, delle quali venga a conoscenza sulla base della formazione </a:t>
            </a:r>
            <a:r>
              <a:rPr lang="it-IT" dirty="0" smtClean="0"/>
              <a:t>ricevuta</a:t>
            </a:r>
            <a:r>
              <a:rPr lang="it-IT" dirty="0"/>
              <a:t>.</a:t>
            </a:r>
            <a:endParaRPr lang="it-IT" dirty="0" smtClean="0"/>
          </a:p>
          <a:p>
            <a:endParaRPr lang="it-IT" dirty="0" smtClean="0"/>
          </a:p>
          <a:p>
            <a:r>
              <a:rPr lang="it-IT" dirty="0" smtClean="0"/>
              <a:t> </a:t>
            </a:r>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6081" y="2093970"/>
            <a:ext cx="6597748" cy="4764030"/>
          </a:xfrm>
          <a:prstGeom prst="rect">
            <a:avLst/>
          </a:prstGeom>
        </p:spPr>
      </p:pic>
    </p:spTree>
    <p:extLst>
      <p:ext uri="{BB962C8B-B14F-4D97-AF65-F5344CB8AC3E}">
        <p14:creationId xmlns:p14="http://schemas.microsoft.com/office/powerpoint/2010/main" val="3306039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CARTELLONISTICA</a:t>
            </a:r>
            <a:endParaRPr lang="it-IT" dirty="0"/>
          </a:p>
        </p:txBody>
      </p:sp>
      <p:pic>
        <p:nvPicPr>
          <p:cNvPr id="5" name="Segnaposto contenuto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03601" y="2756078"/>
            <a:ext cx="4313237" cy="1782925"/>
          </a:xfrm>
        </p:spPr>
      </p:pic>
      <p:pic>
        <p:nvPicPr>
          <p:cNvPr id="6" name="Segnaposto contenuto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99493" y="2125663"/>
            <a:ext cx="4297002" cy="3778250"/>
          </a:xfrm>
        </p:spPr>
      </p:pic>
      <p:sp>
        <p:nvSpPr>
          <p:cNvPr id="7" name="CasellaDiTesto 6"/>
          <p:cNvSpPr txBox="1"/>
          <p:nvPr/>
        </p:nvSpPr>
        <p:spPr>
          <a:xfrm>
            <a:off x="1803602" y="4726546"/>
            <a:ext cx="5099474" cy="369332"/>
          </a:xfrm>
          <a:prstGeom prst="rect">
            <a:avLst/>
          </a:prstGeom>
          <a:noFill/>
        </p:spPr>
        <p:txBody>
          <a:bodyPr wrap="square" rtlCol="0">
            <a:spAutoFit/>
          </a:bodyPr>
          <a:lstStyle/>
          <a:p>
            <a:r>
              <a:rPr lang="it-IT" dirty="0" smtClean="0"/>
              <a:t>Controllare che gli estintori siano numerati.</a:t>
            </a:r>
            <a:endParaRPr lang="it-IT" dirty="0"/>
          </a:p>
        </p:txBody>
      </p:sp>
    </p:spTree>
    <p:extLst>
      <p:ext uri="{BB962C8B-B14F-4D97-AF65-F5344CB8AC3E}">
        <p14:creationId xmlns:p14="http://schemas.microsoft.com/office/powerpoint/2010/main" val="4051978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0400" y="991673"/>
            <a:ext cx="4034957" cy="5243396"/>
          </a:xfrm>
          <a:prstGeom prst="rect">
            <a:avLst/>
          </a:prstGeom>
          <a:ln>
            <a:solidFill>
              <a:srgbClr val="FF0000"/>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6987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93080" y="996035"/>
            <a:ext cx="8525814" cy="6155531"/>
          </a:xfrm>
          <a:prstGeom prst="rect">
            <a:avLst/>
          </a:prstGeom>
        </p:spPr>
        <p:txBody>
          <a:bodyPr wrap="square">
            <a:spAutoFit/>
          </a:bodyPr>
          <a:lstStyle/>
          <a:p>
            <a:pPr marL="727075" marR="728980" algn="ctr">
              <a:spcBef>
                <a:spcPts val="840"/>
              </a:spcBef>
              <a:spcAft>
                <a:spcPts val="0"/>
              </a:spcAft>
            </a:pPr>
            <a:r>
              <a:rPr lang="it-IT" b="1" kern="0" dirty="0">
                <a:latin typeface="Comic Sans MS" panose="030F0702030302020204" pitchFamily="66" charset="0"/>
                <a:ea typeface="Comic Sans MS" panose="030F0702030302020204" pitchFamily="66" charset="0"/>
                <a:cs typeface="Comic Sans MS" panose="030F0702030302020204" pitchFamily="66" charset="0"/>
              </a:rPr>
              <a:t> </a:t>
            </a:r>
          </a:p>
          <a:p>
            <a:pPr marL="342900" lvl="0" indent="-342900">
              <a:spcBef>
                <a:spcPts val="835"/>
              </a:spcBef>
              <a:spcAft>
                <a:spcPts val="0"/>
              </a:spcAft>
              <a:buSzPts val="1200"/>
              <a:buFont typeface="Comic Sans MS" panose="030F0702030302020204" pitchFamily="66" charset="0"/>
              <a:buChar char="-"/>
              <a:tabLst>
                <a:tab pos="182245" algn="l"/>
              </a:tabLst>
            </a:pPr>
            <a:r>
              <a:rPr lang="it-IT" dirty="0" smtClean="0">
                <a:latin typeface="Century Gothic" panose="020B0502020202020204" pitchFamily="34" charset="0"/>
                <a:ea typeface="Comic Sans MS" panose="030F0702030302020204" pitchFamily="66" charset="0"/>
                <a:cs typeface="Comic Sans MS" panose="030F0702030302020204" pitchFamily="66" charset="0"/>
              </a:rPr>
              <a:t>Diffondere</a:t>
            </a:r>
            <a:r>
              <a:rPr lang="it-IT" spc="-15" dirty="0" smtClean="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le</a:t>
            </a:r>
            <a:r>
              <a:rPr lang="it-IT" spc="-10" dirty="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informazioni</a:t>
            </a:r>
            <a:r>
              <a:rPr lang="it-IT" spc="-15" dirty="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contenute</a:t>
            </a:r>
            <a:r>
              <a:rPr lang="it-IT" spc="-20" dirty="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nel</a:t>
            </a:r>
            <a:r>
              <a:rPr lang="it-IT" spc="345" dirty="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Piano</a:t>
            </a:r>
            <a:r>
              <a:rPr lang="it-IT" spc="-10" dirty="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delle</a:t>
            </a:r>
            <a:r>
              <a:rPr lang="it-IT" spc="-15" dirty="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Emergenze;</a:t>
            </a:r>
            <a:endParaRPr lang="it-IT" sz="1600" dirty="0">
              <a:latin typeface="Century Gothic" panose="020B0502020202020204" pitchFamily="34" charset="0"/>
              <a:ea typeface="Comic Sans MS" panose="030F0702030302020204" pitchFamily="66" charset="0"/>
              <a:cs typeface="Comic Sans MS" panose="030F0702030302020204" pitchFamily="66" charset="0"/>
            </a:endParaRPr>
          </a:p>
          <a:p>
            <a:pPr marL="342900" lvl="0" indent="-342900">
              <a:spcBef>
                <a:spcPts val="835"/>
              </a:spcBef>
              <a:spcAft>
                <a:spcPts val="0"/>
              </a:spcAft>
              <a:buSzPts val="1200"/>
              <a:buFont typeface="Comic Sans MS" panose="030F0702030302020204" pitchFamily="66" charset="0"/>
              <a:buChar char="-"/>
              <a:tabLst>
                <a:tab pos="182245" algn="l"/>
              </a:tabLst>
            </a:pPr>
            <a:r>
              <a:rPr lang="it-IT" dirty="0" smtClean="0">
                <a:latin typeface="Century Gothic" panose="020B0502020202020204" pitchFamily="34" charset="0"/>
                <a:ea typeface="Comic Sans MS" panose="030F0702030302020204" pitchFamily="66" charset="0"/>
                <a:cs typeface="Comic Sans MS" panose="030F0702030302020204" pitchFamily="66" charset="0"/>
              </a:rPr>
              <a:t>Assegnare</a:t>
            </a:r>
            <a:r>
              <a:rPr lang="it-IT" spc="-15" dirty="0" smtClean="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dei</a:t>
            </a:r>
            <a:r>
              <a:rPr lang="it-IT" spc="-10" dirty="0">
                <a:latin typeface="Century Gothic" panose="020B0502020202020204" pitchFamily="34" charset="0"/>
                <a:ea typeface="Comic Sans MS" panose="030F0702030302020204" pitchFamily="66" charset="0"/>
                <a:cs typeface="Comic Sans MS" panose="030F0702030302020204" pitchFamily="66" charset="0"/>
              </a:rPr>
              <a:t> </a:t>
            </a:r>
            <a:r>
              <a:rPr lang="it-IT" dirty="0" smtClean="0">
                <a:latin typeface="Century Gothic" panose="020B0502020202020204" pitchFamily="34" charset="0"/>
                <a:ea typeface="Comic Sans MS" panose="030F0702030302020204" pitchFamily="66" charset="0"/>
                <a:cs typeface="Comic Sans MS" panose="030F0702030302020204" pitchFamily="66" charset="0"/>
              </a:rPr>
              <a:t>compiti precisi;</a:t>
            </a:r>
            <a:endParaRPr lang="it-IT" sz="1600" dirty="0">
              <a:latin typeface="Century Gothic" panose="020B0502020202020204" pitchFamily="34" charset="0"/>
              <a:ea typeface="Comic Sans MS" panose="030F0702030302020204" pitchFamily="66" charset="0"/>
              <a:cs typeface="Comic Sans MS" panose="030F0702030302020204" pitchFamily="66" charset="0"/>
            </a:endParaRPr>
          </a:p>
          <a:p>
            <a:pPr marL="342900" lvl="0" indent="-342900">
              <a:spcBef>
                <a:spcPts val="840"/>
              </a:spcBef>
              <a:spcAft>
                <a:spcPts val="0"/>
              </a:spcAft>
              <a:buSzPts val="1200"/>
              <a:buFont typeface="Comic Sans MS" panose="030F0702030302020204" pitchFamily="66" charset="0"/>
              <a:buChar char="-"/>
              <a:tabLst>
                <a:tab pos="182245" algn="l"/>
              </a:tabLst>
            </a:pPr>
            <a:r>
              <a:rPr lang="it-IT" dirty="0">
                <a:latin typeface="Century Gothic" panose="020B0502020202020204" pitchFamily="34" charset="0"/>
                <a:ea typeface="Comic Sans MS" panose="030F0702030302020204" pitchFamily="66" charset="0"/>
                <a:cs typeface="Comic Sans MS" panose="030F0702030302020204" pitchFamily="66" charset="0"/>
              </a:rPr>
              <a:t>Diffusione</a:t>
            </a:r>
            <a:r>
              <a:rPr lang="it-IT" spc="-15" dirty="0">
                <a:latin typeface="Century Gothic" panose="020B0502020202020204" pitchFamily="34" charset="0"/>
                <a:ea typeface="Comic Sans MS" panose="030F0702030302020204" pitchFamily="66" charset="0"/>
                <a:cs typeface="Comic Sans MS" panose="030F0702030302020204" pitchFamily="66" charset="0"/>
              </a:rPr>
              <a:t> </a:t>
            </a:r>
            <a:r>
              <a:rPr lang="it-IT" dirty="0">
                <a:latin typeface="Century Gothic" panose="020B0502020202020204" pitchFamily="34" charset="0"/>
                <a:ea typeface="Comic Sans MS" panose="030F0702030302020204" pitchFamily="66" charset="0"/>
                <a:cs typeface="Comic Sans MS" panose="030F0702030302020204" pitchFamily="66" charset="0"/>
              </a:rPr>
              <a:t>a</a:t>
            </a:r>
            <a:r>
              <a:rPr lang="it-IT" dirty="0" smtClean="0">
                <a:latin typeface="Century Gothic" panose="020B0502020202020204" pitchFamily="34" charset="0"/>
                <a:ea typeface="Comic Sans MS" panose="030F0702030302020204" pitchFamily="66" charset="0"/>
                <a:cs typeface="Comic Sans MS" panose="030F0702030302020204" pitchFamily="66" charset="0"/>
              </a:rPr>
              <a:t>llarme.</a:t>
            </a:r>
          </a:p>
          <a:p>
            <a:pPr marL="342900" lvl="0" indent="-342900">
              <a:spcBef>
                <a:spcPts val="840"/>
              </a:spcBef>
              <a:spcAft>
                <a:spcPts val="0"/>
              </a:spcAft>
              <a:buSzPts val="1200"/>
              <a:buFont typeface="Comic Sans MS" panose="030F0702030302020204" pitchFamily="66" charset="0"/>
              <a:buChar char="-"/>
              <a:tabLst>
                <a:tab pos="182245" algn="l"/>
              </a:tabLst>
            </a:pPr>
            <a:endParaRPr lang="it-IT" sz="1600" dirty="0">
              <a:latin typeface="Century Gothic" panose="020B0502020202020204" pitchFamily="34" charset="0"/>
              <a:ea typeface="Comic Sans MS" panose="030F0702030302020204" pitchFamily="66" charset="0"/>
              <a:cs typeface="Comic Sans MS" panose="030F0702030302020204" pitchFamily="66" charset="0"/>
            </a:endParaRPr>
          </a:p>
          <a:p>
            <a:pPr lvl="0">
              <a:spcBef>
                <a:spcPts val="835"/>
              </a:spcBef>
              <a:spcAft>
                <a:spcPts val="0"/>
              </a:spcAft>
              <a:buSzPts val="1200"/>
              <a:tabLst>
                <a:tab pos="248285" algn="l"/>
              </a:tabLst>
            </a:pPr>
            <a:r>
              <a:rPr lang="it-IT" spc="-5" dirty="0" smtClean="0">
                <a:latin typeface="Century Gothic" panose="020B0502020202020204" pitchFamily="34" charset="0"/>
                <a:ea typeface="Comic Sans MS" panose="030F0702030302020204" pitchFamily="66" charset="0"/>
                <a:cs typeface="Comic Sans MS" panose="030F0702030302020204" pitchFamily="66" charset="0"/>
              </a:rPr>
              <a:t>-Un</a:t>
            </a:r>
            <a:r>
              <a:rPr lang="it-IT" spc="-15" dirty="0" smtClean="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addetto della</a:t>
            </a:r>
            <a:r>
              <a:rPr lang="it-IT" spc="-10"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squadra di</a:t>
            </a:r>
            <a:r>
              <a:rPr lang="it-IT" spc="-15"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emergenza</a:t>
            </a:r>
            <a:r>
              <a:rPr lang="it-IT" spc="-10"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diffonde l’ordine</a:t>
            </a:r>
            <a:r>
              <a:rPr lang="it-IT" spc="-15"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di</a:t>
            </a:r>
            <a:r>
              <a:rPr lang="it-IT" spc="-20"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smtClean="0">
                <a:latin typeface="Century Gothic" panose="020B0502020202020204" pitchFamily="34" charset="0"/>
                <a:ea typeface="Comic Sans MS" panose="030F0702030302020204" pitchFamily="66" charset="0"/>
                <a:cs typeface="Comic Sans MS" panose="030F0702030302020204" pitchFamily="66" charset="0"/>
              </a:rPr>
              <a:t>evacuazione</a:t>
            </a:r>
          </a:p>
          <a:p>
            <a:pPr lvl="0">
              <a:spcBef>
                <a:spcPts val="835"/>
              </a:spcBef>
              <a:spcAft>
                <a:spcPts val="0"/>
              </a:spcAft>
              <a:buSzPts val="1200"/>
              <a:tabLst>
                <a:tab pos="248285" algn="l"/>
              </a:tabLst>
            </a:pPr>
            <a:endParaRPr lang="it-IT" sz="1600" spc="-5" dirty="0">
              <a:latin typeface="Century Gothic" panose="020B0502020202020204" pitchFamily="34" charset="0"/>
              <a:ea typeface="Comic Sans MS" panose="030F0702030302020204" pitchFamily="66" charset="0"/>
              <a:cs typeface="Comic Sans MS" panose="030F0702030302020204" pitchFamily="66" charset="0"/>
            </a:endParaRPr>
          </a:p>
          <a:p>
            <a:pPr marL="285750" lvl="0" indent="-285750">
              <a:spcBef>
                <a:spcPts val="835"/>
              </a:spcBef>
              <a:spcAft>
                <a:spcPts val="0"/>
              </a:spcAft>
              <a:buSzPts val="1200"/>
              <a:buFontTx/>
              <a:buChar char="-"/>
              <a:tabLst>
                <a:tab pos="248285" algn="l"/>
              </a:tabLst>
            </a:pPr>
            <a:r>
              <a:rPr lang="it-IT" spc="-5" dirty="0" smtClean="0">
                <a:latin typeface="Century Gothic" panose="020B0502020202020204" pitchFamily="34" charset="0"/>
                <a:ea typeface="Comic Sans MS" panose="030F0702030302020204" pitchFamily="66" charset="0"/>
                <a:cs typeface="Comic Sans MS" panose="030F0702030302020204" pitchFamily="66" charset="0"/>
              </a:rPr>
              <a:t>Un</a:t>
            </a:r>
            <a:r>
              <a:rPr lang="it-IT" spc="-15" dirty="0" smtClean="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addetto effettua la</a:t>
            </a:r>
            <a:r>
              <a:rPr lang="it-IT" spc="-10"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chiamata di</a:t>
            </a:r>
            <a:r>
              <a:rPr lang="it-IT" spc="-10"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soccorso</a:t>
            </a:r>
            <a:r>
              <a:rPr lang="it-IT" spc="-15"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a:t>
            </a:r>
            <a:r>
              <a:rPr lang="it-IT" spc="-5" dirty="0" smtClean="0">
                <a:latin typeface="Century Gothic" panose="020B0502020202020204" pitchFamily="34" charset="0"/>
                <a:ea typeface="Comic Sans MS" panose="030F0702030302020204" pitchFamily="66" charset="0"/>
                <a:cs typeface="Comic Sans MS" panose="030F0702030302020204" pitchFamily="66" charset="0"/>
              </a:rPr>
              <a:t>112)</a:t>
            </a:r>
          </a:p>
          <a:p>
            <a:pPr marL="285750" lvl="0" indent="-285750" algn="ctr">
              <a:spcBef>
                <a:spcPts val="835"/>
              </a:spcBef>
              <a:spcAft>
                <a:spcPts val="0"/>
              </a:spcAft>
              <a:buSzPts val="1200"/>
              <a:buFontTx/>
              <a:buChar char="-"/>
              <a:tabLst>
                <a:tab pos="248285" algn="l"/>
              </a:tabLst>
            </a:pPr>
            <a:r>
              <a:rPr lang="it-IT" sz="1600" spc="-5" dirty="0" smtClean="0">
                <a:solidFill>
                  <a:srgbClr val="FF0000"/>
                </a:solidFill>
                <a:latin typeface="Century Gothic" panose="020B0502020202020204" pitchFamily="34" charset="0"/>
                <a:ea typeface="Comic Sans MS" panose="030F0702030302020204" pitchFamily="66" charset="0"/>
                <a:cs typeface="Comic Sans MS" panose="030F0702030302020204" pitchFamily="66" charset="0"/>
              </a:rPr>
              <a:t>PROCEDURA PER RICHIESTA DI SOCCORSO </a:t>
            </a:r>
            <a:endParaRPr lang="it-IT" sz="1600" spc="-5" dirty="0" smtClean="0">
              <a:latin typeface="Century Gothic" panose="020B0502020202020204" pitchFamily="34" charset="0"/>
              <a:ea typeface="Comic Sans MS" panose="030F0702030302020204" pitchFamily="66" charset="0"/>
              <a:cs typeface="Comic Sans MS" panose="030F0702030302020204" pitchFamily="66" charset="0"/>
            </a:endParaRPr>
          </a:p>
          <a:p>
            <a:pPr marL="285750" lvl="0" indent="-285750" algn="ctr">
              <a:spcBef>
                <a:spcPts val="835"/>
              </a:spcBef>
              <a:spcAft>
                <a:spcPts val="0"/>
              </a:spcAft>
              <a:buSzPts val="1200"/>
              <a:buFont typeface="Arial" panose="020B0604020202020204" pitchFamily="34" charset="0"/>
              <a:buChar char="•"/>
              <a:tabLst>
                <a:tab pos="248285" algn="l"/>
              </a:tabLst>
            </a:pPr>
            <a:r>
              <a:rPr lang="it-IT" sz="1600" spc="-5" dirty="0" smtClean="0">
                <a:latin typeface="Century Gothic" panose="020B0502020202020204" pitchFamily="34" charset="0"/>
                <a:ea typeface="Comic Sans MS" panose="030F0702030302020204" pitchFamily="66" charset="0"/>
                <a:cs typeface="Comic Sans MS" panose="030F0702030302020204" pitchFamily="66" charset="0"/>
              </a:rPr>
              <a:t>Indirizzo della scuola</a:t>
            </a:r>
          </a:p>
          <a:p>
            <a:pPr marL="285750" lvl="0" indent="-285750" algn="ctr">
              <a:spcBef>
                <a:spcPts val="835"/>
              </a:spcBef>
              <a:spcAft>
                <a:spcPts val="0"/>
              </a:spcAft>
              <a:buSzPts val="1200"/>
              <a:buFont typeface="Arial" panose="020B0604020202020204" pitchFamily="34" charset="0"/>
              <a:buChar char="•"/>
              <a:tabLst>
                <a:tab pos="248285" algn="l"/>
              </a:tabLst>
            </a:pPr>
            <a:r>
              <a:rPr lang="it-IT" sz="1600" spc="-5" dirty="0" smtClean="0">
                <a:latin typeface="Century Gothic" panose="020B0502020202020204" pitchFamily="34" charset="0"/>
                <a:ea typeface="Comic Sans MS" panose="030F0702030302020204" pitchFamily="66" charset="0"/>
                <a:cs typeface="Comic Sans MS" panose="030F0702030302020204" pitchFamily="66" charset="0"/>
              </a:rPr>
              <a:t>Tipo di emergenza</a:t>
            </a:r>
          </a:p>
          <a:p>
            <a:pPr marL="285750" lvl="0" indent="-285750" algn="ctr">
              <a:spcBef>
                <a:spcPts val="835"/>
              </a:spcBef>
              <a:spcAft>
                <a:spcPts val="0"/>
              </a:spcAft>
              <a:buSzPts val="1200"/>
              <a:buFont typeface="Arial" panose="020B0604020202020204" pitchFamily="34" charset="0"/>
              <a:buChar char="•"/>
              <a:tabLst>
                <a:tab pos="248285" algn="l"/>
              </a:tabLst>
            </a:pPr>
            <a:r>
              <a:rPr lang="it-IT" sz="1600" spc="-5" dirty="0" smtClean="0">
                <a:latin typeface="Century Gothic" panose="020B0502020202020204" pitchFamily="34" charset="0"/>
                <a:ea typeface="Comic Sans MS" panose="030F0702030302020204" pitchFamily="66" charset="0"/>
                <a:cs typeface="Comic Sans MS" panose="030F0702030302020204" pitchFamily="66" charset="0"/>
              </a:rPr>
              <a:t>Numero di persone coinvolte</a:t>
            </a:r>
          </a:p>
          <a:p>
            <a:pPr marL="285750" lvl="0" indent="-285750" algn="ctr">
              <a:spcBef>
                <a:spcPts val="835"/>
              </a:spcBef>
              <a:spcAft>
                <a:spcPts val="0"/>
              </a:spcAft>
              <a:buSzPts val="1200"/>
              <a:buFont typeface="Arial" panose="020B0604020202020204" pitchFamily="34" charset="0"/>
              <a:buChar char="•"/>
              <a:tabLst>
                <a:tab pos="248285" algn="l"/>
              </a:tabLst>
            </a:pPr>
            <a:r>
              <a:rPr lang="it-IT" sz="1600" spc="-5" dirty="0" smtClean="0">
                <a:latin typeface="Century Gothic" panose="020B0502020202020204" pitchFamily="34" charset="0"/>
                <a:ea typeface="Comic Sans MS" panose="030F0702030302020204" pitchFamily="66" charset="0"/>
                <a:cs typeface="Comic Sans MS" panose="030F0702030302020204" pitchFamily="66" charset="0"/>
              </a:rPr>
              <a:t>Locale e piano interessati</a:t>
            </a:r>
          </a:p>
          <a:p>
            <a:pPr marL="285750" lvl="0" indent="-285750" algn="ctr">
              <a:spcBef>
                <a:spcPts val="835"/>
              </a:spcBef>
              <a:spcAft>
                <a:spcPts val="0"/>
              </a:spcAft>
              <a:buSzPts val="1200"/>
              <a:buFont typeface="Arial" panose="020B0604020202020204" pitchFamily="34" charset="0"/>
              <a:buChar char="•"/>
              <a:tabLst>
                <a:tab pos="248285" algn="l"/>
              </a:tabLst>
            </a:pPr>
            <a:r>
              <a:rPr lang="it-IT" sz="1600" spc="-5" dirty="0" smtClean="0">
                <a:latin typeface="Century Gothic" panose="020B0502020202020204" pitchFamily="34" charset="0"/>
                <a:ea typeface="Comic Sans MS" panose="030F0702030302020204" pitchFamily="66" charset="0"/>
                <a:cs typeface="Comic Sans MS" panose="030F0702030302020204" pitchFamily="66" charset="0"/>
              </a:rPr>
              <a:t>Stadio dell’evento (fase iniziale, di sviluppo, stabilizzato)</a:t>
            </a:r>
          </a:p>
          <a:p>
            <a:pPr marL="285750" lvl="0" indent="-285750" algn="ctr">
              <a:spcBef>
                <a:spcPts val="835"/>
              </a:spcBef>
              <a:spcAft>
                <a:spcPts val="0"/>
              </a:spcAft>
              <a:buSzPts val="1200"/>
              <a:buFont typeface="Arial" panose="020B0604020202020204" pitchFamily="34" charset="0"/>
              <a:buChar char="•"/>
              <a:tabLst>
                <a:tab pos="248285" algn="l"/>
              </a:tabLst>
            </a:pPr>
            <a:r>
              <a:rPr lang="it-IT" sz="1600" spc="-5" dirty="0" smtClean="0">
                <a:latin typeface="Century Gothic" panose="020B0502020202020204" pitchFamily="34" charset="0"/>
                <a:ea typeface="Comic Sans MS" panose="030F0702030302020204" pitchFamily="66" charset="0"/>
                <a:cs typeface="Comic Sans MS" panose="030F0702030302020204" pitchFamily="66" charset="0"/>
              </a:rPr>
              <a:t>Tipologia del materiale che brucia</a:t>
            </a:r>
            <a:endParaRPr lang="it-IT" sz="1600" spc="-5" dirty="0">
              <a:latin typeface="Century Gothic" panose="020B0502020202020204" pitchFamily="34" charset="0"/>
              <a:ea typeface="Comic Sans MS" panose="030F0702030302020204" pitchFamily="66" charset="0"/>
              <a:cs typeface="Comic Sans MS" panose="030F0702030302020204" pitchFamily="66" charset="0"/>
            </a:endParaRPr>
          </a:p>
          <a:p>
            <a:pPr>
              <a:spcBef>
                <a:spcPts val="835"/>
              </a:spcBef>
              <a:buSzPts val="1200"/>
              <a:tabLst>
                <a:tab pos="259080" algn="l"/>
              </a:tabLst>
            </a:pPr>
            <a:r>
              <a:rPr lang="it-IT" dirty="0">
                <a:latin typeface="Comic Sans MS" panose="030F0702030302020204" pitchFamily="66" charset="0"/>
                <a:ea typeface="Comic Sans MS" panose="030F0702030302020204" pitchFamily="66" charset="0"/>
                <a:cs typeface="Comic Sans MS" panose="030F0702030302020204" pitchFamily="66" charset="0"/>
              </a:rPr>
              <a:t/>
            </a:r>
            <a:br>
              <a:rPr lang="it-IT" dirty="0">
                <a:latin typeface="Comic Sans MS" panose="030F0702030302020204" pitchFamily="66" charset="0"/>
                <a:ea typeface="Comic Sans MS" panose="030F0702030302020204" pitchFamily="66" charset="0"/>
                <a:cs typeface="Comic Sans MS" panose="030F0702030302020204" pitchFamily="66" charset="0"/>
              </a:rPr>
            </a:br>
            <a:r>
              <a:rPr lang="it-IT" sz="2400" dirty="0">
                <a:latin typeface="Comic Sans MS" panose="030F0702030302020204" pitchFamily="66" charset="0"/>
                <a:ea typeface="Comic Sans MS" panose="030F0702030302020204" pitchFamily="66" charset="0"/>
                <a:cs typeface="Comic Sans MS" panose="030F0702030302020204" pitchFamily="66" charset="0"/>
              </a:rPr>
              <a:t> </a:t>
            </a:r>
            <a:endParaRPr lang="it-IT" dirty="0">
              <a:effectLst/>
              <a:latin typeface="Comic Sans MS" panose="030F0702030302020204" pitchFamily="66" charset="0"/>
              <a:ea typeface="Comic Sans MS" panose="030F0702030302020204" pitchFamily="66" charset="0"/>
              <a:cs typeface="Comic Sans MS" panose="030F0702030302020204" pitchFamily="66" charset="0"/>
            </a:endParaRPr>
          </a:p>
        </p:txBody>
      </p:sp>
      <p:sp>
        <p:nvSpPr>
          <p:cNvPr id="4" name="CasellaDiTesto 3"/>
          <p:cNvSpPr txBox="1"/>
          <p:nvPr/>
        </p:nvSpPr>
        <p:spPr>
          <a:xfrm>
            <a:off x="4261949" y="626703"/>
            <a:ext cx="4419800" cy="461665"/>
          </a:xfrm>
          <a:prstGeom prst="rect">
            <a:avLst/>
          </a:prstGeom>
          <a:noFill/>
        </p:spPr>
        <p:txBody>
          <a:bodyPr wrap="none" rtlCol="0">
            <a:spAutoFit/>
          </a:bodyPr>
          <a:lstStyle/>
          <a:p>
            <a:pPr algn="ctr"/>
            <a:r>
              <a:rPr lang="it-IT" sz="2400" dirty="0" smtClean="0">
                <a:solidFill>
                  <a:srgbClr val="00B050"/>
                </a:solidFill>
              </a:rPr>
              <a:t>GESTIONE DELLE EMERGENZE</a:t>
            </a:r>
            <a:endParaRPr lang="it-IT" sz="2400" dirty="0">
              <a:solidFill>
                <a:srgbClr val="00B050"/>
              </a:solidFill>
            </a:endParaRPr>
          </a:p>
        </p:txBody>
      </p:sp>
    </p:spTree>
    <p:extLst>
      <p:ext uri="{BB962C8B-B14F-4D97-AF65-F5344CB8AC3E}">
        <p14:creationId xmlns:p14="http://schemas.microsoft.com/office/powerpoint/2010/main" val="4125280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5741" y="1430545"/>
            <a:ext cx="8215532" cy="2595582"/>
          </a:xfrm>
          <a:prstGeom prst="rect">
            <a:avLst/>
          </a:prstGeom>
        </p:spPr>
        <p:txBody>
          <a:bodyPr wrap="square">
            <a:spAutoFit/>
          </a:bodyPr>
          <a:lstStyle/>
          <a:p>
            <a:pPr marR="73660" lvl="0">
              <a:lnSpc>
                <a:spcPct val="150000"/>
              </a:lnSpc>
              <a:spcBef>
                <a:spcPts val="835"/>
              </a:spcBef>
              <a:spcAft>
                <a:spcPts val="0"/>
              </a:spcAft>
              <a:buSzPts val="1200"/>
              <a:tabLst>
                <a:tab pos="203200" algn="l"/>
              </a:tabLst>
            </a:pPr>
            <a:r>
              <a:rPr lang="it-IT" sz="2400" spc="-5" dirty="0">
                <a:latin typeface="Century Gothic" panose="020B0502020202020204" pitchFamily="34" charset="0"/>
                <a:ea typeface="Comic Sans MS" panose="030F0702030302020204" pitchFamily="66" charset="0"/>
                <a:cs typeface="Comic Sans MS" panose="030F0702030302020204" pitchFamily="66" charset="0"/>
              </a:rPr>
              <a:t>- Allo sgombero dei piani un addetto si accerta che in tutti i locali non vi </a:t>
            </a:r>
            <a:r>
              <a:rPr lang="it-IT" sz="2400" spc="-5" dirty="0" smtClean="0">
                <a:latin typeface="Century Gothic" panose="020B0502020202020204" pitchFamily="34" charset="0"/>
                <a:ea typeface="Comic Sans MS" panose="030F0702030302020204" pitchFamily="66" charset="0"/>
                <a:cs typeface="Comic Sans MS" panose="030F0702030302020204" pitchFamily="66" charset="0"/>
              </a:rPr>
              <a:t> </a:t>
            </a:r>
            <a:r>
              <a:rPr lang="it-IT" sz="2400" spc="-5" dirty="0">
                <a:latin typeface="Century Gothic" panose="020B0502020202020204" pitchFamily="34" charset="0"/>
                <a:ea typeface="Comic Sans MS" panose="030F0702030302020204" pitchFamily="66" charset="0"/>
                <a:cs typeface="Comic Sans MS" panose="030F0702030302020204" pitchFamily="66" charset="0"/>
              </a:rPr>
              <a:t>siano persone</a:t>
            </a:r>
            <a:r>
              <a:rPr lang="it-IT" sz="2400" spc="-345" dirty="0">
                <a:latin typeface="Century Gothic" panose="020B0502020202020204" pitchFamily="34" charset="0"/>
                <a:ea typeface="Comic Sans MS" panose="030F0702030302020204" pitchFamily="66" charset="0"/>
                <a:cs typeface="Comic Sans MS" panose="030F0702030302020204" pitchFamily="66" charset="0"/>
              </a:rPr>
              <a:t> </a:t>
            </a:r>
            <a:r>
              <a:rPr lang="it-IT" sz="2400" spc="-5" dirty="0">
                <a:latin typeface="Century Gothic" panose="020B0502020202020204" pitchFamily="34" charset="0"/>
                <a:ea typeface="Comic Sans MS" panose="030F0702030302020204" pitchFamily="66" charset="0"/>
                <a:cs typeface="Comic Sans MS" panose="030F0702030302020204" pitchFamily="66" charset="0"/>
              </a:rPr>
              <a:t>e che finestre e porte siano chiuse</a:t>
            </a:r>
          </a:p>
          <a:p>
            <a:pPr marL="285750" lvl="0" indent="-285750">
              <a:spcBef>
                <a:spcPts val="835"/>
              </a:spcBef>
              <a:spcAft>
                <a:spcPts val="0"/>
              </a:spcAft>
              <a:buSzPts val="1200"/>
              <a:buFontTx/>
              <a:buChar char="-"/>
              <a:tabLst>
                <a:tab pos="259080" algn="l"/>
              </a:tabLst>
            </a:pPr>
            <a:r>
              <a:rPr lang="it-IT" sz="2400" spc="-5" dirty="0">
                <a:latin typeface="Century Gothic" panose="020B0502020202020204" pitchFamily="34" charset="0"/>
                <a:ea typeface="Comic Sans MS" panose="030F0702030302020204" pitchFamily="66" charset="0"/>
                <a:cs typeface="Comic Sans MS" panose="030F0702030302020204" pitchFamily="66" charset="0"/>
              </a:rPr>
              <a:t>Personale</a:t>
            </a:r>
            <a:r>
              <a:rPr lang="it-IT" sz="2400" spc="60" dirty="0">
                <a:latin typeface="Century Gothic" panose="020B0502020202020204" pitchFamily="34" charset="0"/>
                <a:ea typeface="Comic Sans MS" panose="030F0702030302020204" pitchFamily="66" charset="0"/>
                <a:cs typeface="Comic Sans MS" panose="030F0702030302020204" pitchFamily="66" charset="0"/>
              </a:rPr>
              <a:t> </a:t>
            </a:r>
            <a:r>
              <a:rPr lang="it-IT" sz="2400" spc="-5" dirty="0">
                <a:latin typeface="Century Gothic" panose="020B0502020202020204" pitchFamily="34" charset="0"/>
                <a:ea typeface="Comic Sans MS" panose="030F0702030302020204" pitchFamily="66" charset="0"/>
                <a:cs typeface="Comic Sans MS" panose="030F0702030302020204" pitchFamily="66" charset="0"/>
              </a:rPr>
              <a:t>incaricato</a:t>
            </a:r>
            <a:r>
              <a:rPr lang="it-IT" sz="2400" spc="65" dirty="0">
                <a:latin typeface="Century Gothic" panose="020B0502020202020204" pitchFamily="34" charset="0"/>
                <a:ea typeface="Comic Sans MS" panose="030F0702030302020204" pitchFamily="66" charset="0"/>
                <a:cs typeface="Comic Sans MS" panose="030F0702030302020204" pitchFamily="66" charset="0"/>
              </a:rPr>
              <a:t> </a:t>
            </a:r>
            <a:r>
              <a:rPr lang="it-IT" sz="2400" spc="-5" dirty="0">
                <a:latin typeface="Century Gothic" panose="020B0502020202020204" pitchFamily="34" charset="0"/>
                <a:ea typeface="Comic Sans MS" panose="030F0702030302020204" pitchFamily="66" charset="0"/>
                <a:cs typeface="Comic Sans MS" panose="030F0702030302020204" pitchFamily="66" charset="0"/>
              </a:rPr>
              <a:t>interromperà</a:t>
            </a:r>
            <a:r>
              <a:rPr lang="it-IT" sz="2400" spc="55" dirty="0">
                <a:latin typeface="Century Gothic" panose="020B0502020202020204" pitchFamily="34" charset="0"/>
                <a:ea typeface="Comic Sans MS" panose="030F0702030302020204" pitchFamily="66" charset="0"/>
                <a:cs typeface="Comic Sans MS" panose="030F0702030302020204" pitchFamily="66" charset="0"/>
              </a:rPr>
              <a:t> </a:t>
            </a:r>
            <a:r>
              <a:rPr lang="it-IT" sz="2400" spc="-5" dirty="0">
                <a:latin typeface="Century Gothic" panose="020B0502020202020204" pitchFamily="34" charset="0"/>
                <a:ea typeface="Comic Sans MS" panose="030F0702030302020204" pitchFamily="66" charset="0"/>
                <a:cs typeface="Comic Sans MS" panose="030F0702030302020204" pitchFamily="66" charset="0"/>
              </a:rPr>
              <a:t>l’energia</a:t>
            </a:r>
            <a:r>
              <a:rPr lang="it-IT" sz="2400" spc="60" dirty="0">
                <a:latin typeface="Century Gothic" panose="020B0502020202020204" pitchFamily="34" charset="0"/>
                <a:ea typeface="Comic Sans MS" panose="030F0702030302020204" pitchFamily="66" charset="0"/>
                <a:cs typeface="Comic Sans MS" panose="030F0702030302020204" pitchFamily="66" charset="0"/>
              </a:rPr>
              <a:t> </a:t>
            </a:r>
            <a:r>
              <a:rPr lang="it-IT" sz="2400" spc="-5" dirty="0">
                <a:latin typeface="Century Gothic" panose="020B0502020202020204" pitchFamily="34" charset="0"/>
                <a:ea typeface="Comic Sans MS" panose="030F0702030302020204" pitchFamily="66" charset="0"/>
                <a:cs typeface="Comic Sans MS" panose="030F0702030302020204" pitchFamily="66" charset="0"/>
              </a:rPr>
              <a:t>elettrica</a:t>
            </a:r>
            <a:r>
              <a:rPr lang="it-IT" sz="2400" spc="60" dirty="0">
                <a:latin typeface="Century Gothic" panose="020B0502020202020204" pitchFamily="34" charset="0"/>
                <a:ea typeface="Comic Sans MS" panose="030F0702030302020204" pitchFamily="66" charset="0"/>
                <a:cs typeface="Comic Sans MS" panose="030F0702030302020204" pitchFamily="66" charset="0"/>
              </a:rPr>
              <a:t> e l’erogazione </a:t>
            </a:r>
            <a:r>
              <a:rPr lang="it-IT" sz="2400" spc="-5" dirty="0" smtClean="0">
                <a:latin typeface="Century Gothic" panose="020B0502020202020204" pitchFamily="34" charset="0"/>
                <a:ea typeface="Comic Sans MS" panose="030F0702030302020204" pitchFamily="66" charset="0"/>
                <a:cs typeface="Comic Sans MS" panose="030F0702030302020204" pitchFamily="66" charset="0"/>
              </a:rPr>
              <a:t>del   gas</a:t>
            </a:r>
            <a:endParaRPr lang="it-IT" sz="2400" spc="-5" dirty="0">
              <a:latin typeface="Century Gothic" panose="020B0502020202020204" pitchFamily="34" charset="0"/>
              <a:ea typeface="Comic Sans MS" panose="030F0702030302020204" pitchFamily="66" charset="0"/>
              <a:cs typeface="Comic Sans MS" panose="030F0702030302020204" pitchFamily="66" charset="0"/>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4170" y="4128144"/>
            <a:ext cx="3337634" cy="2509901"/>
          </a:xfrm>
          <a:prstGeom prst="rect">
            <a:avLst/>
          </a:prstGeom>
        </p:spPr>
      </p:pic>
    </p:spTree>
    <p:extLst>
      <p:ext uri="{BB962C8B-B14F-4D97-AF65-F5344CB8AC3E}">
        <p14:creationId xmlns:p14="http://schemas.microsoft.com/office/powerpoint/2010/main" val="1282868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047999" y="1011927"/>
            <a:ext cx="7345251" cy="4834144"/>
          </a:xfrm>
          <a:prstGeom prst="rect">
            <a:avLst/>
          </a:prstGeom>
        </p:spPr>
        <p:txBody>
          <a:bodyPr wrap="square">
            <a:spAutoFit/>
          </a:bodyPr>
          <a:lstStyle/>
          <a:p>
            <a:pPr marL="685800">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it-IT" dirty="0">
                <a:latin typeface="+mj-lt"/>
                <a:ea typeface="Calibri" panose="020F0502020204030204" pitchFamily="34" charset="0"/>
                <a:cs typeface="Times New Roman" panose="02020603050405020304" pitchFamily="18" charset="0"/>
              </a:rPr>
              <a:t>Si ricorda che vanno assegnati ai collaboratori scolastici ed agli insegnanti del plesso gli incarichi previsti per la messa in sicurezza dell’edificio scolastico e dei suoi occupanti in caso di emergenza.</a:t>
            </a:r>
          </a:p>
          <a:p>
            <a:pPr marL="498475" algn="just">
              <a:lnSpc>
                <a:spcPct val="107000"/>
              </a:lnSpc>
              <a:spcAft>
                <a:spcPts val="0"/>
              </a:spcAft>
            </a:pPr>
            <a:r>
              <a:rPr lang="it-IT" dirty="0">
                <a:latin typeface="+mj-lt"/>
                <a:ea typeface="Calibri" panose="020F0502020204030204" pitchFamily="34" charset="0"/>
                <a:cs typeface="Times New Roman" panose="02020603050405020304" pitchFamily="18" charset="0"/>
              </a:rPr>
              <a:t> In particolare si tratta di incaricare il personale destinato all’emanazione dell’ordine di evacuazione, all’interruzione dell’energia elettrica, del gas, dell’alimentazione della centrale termica, all’effettuazione delle chiamate di soccorso, prevedendo sempre dei sostituti al fine di garantire tali procedure per tutta la durata dell’orario scolastico, annotando i nominativi su una tabella che va esposta. </a:t>
            </a:r>
          </a:p>
          <a:p>
            <a:pPr marL="498475" algn="just">
              <a:lnSpc>
                <a:spcPct val="107000"/>
              </a:lnSpc>
              <a:spcAft>
                <a:spcPts val="800"/>
              </a:spcAft>
            </a:pPr>
            <a:r>
              <a:rPr lang="it-IT" u="sng" dirty="0">
                <a:latin typeface="+mj-lt"/>
                <a:ea typeface="Calibri" panose="020F0502020204030204" pitchFamily="34" charset="0"/>
                <a:cs typeface="Times New Roman" panose="02020603050405020304" pitchFamily="18" charset="0"/>
              </a:rPr>
              <a:t>Presso la Scuola dell’Infanzia tutti gli incarichi sono affidati alle collaboratrici in quanto le insegnanti si occupano dei bimbi in tenera età</a:t>
            </a:r>
            <a:r>
              <a:rPr lang="it-IT" u="sng" dirty="0">
                <a:latin typeface="Times New Roman" panose="02020603050405020304" pitchFamily="18" charset="0"/>
                <a:ea typeface="Calibri" panose="020F0502020204030204" pitchFamily="34" charset="0"/>
                <a:cs typeface="Times New Roman" panose="02020603050405020304" pitchFamily="18" charset="0"/>
              </a:rPr>
              <a:t>.</a:t>
            </a:r>
            <a:endParaRPr lang="it-IT" sz="1400"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369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773509" y="425003"/>
            <a:ext cx="3876541" cy="461665"/>
          </a:xfrm>
          <a:prstGeom prst="rect">
            <a:avLst/>
          </a:prstGeom>
          <a:noFill/>
        </p:spPr>
        <p:txBody>
          <a:bodyPr wrap="square" rtlCol="0">
            <a:spAutoFit/>
          </a:bodyPr>
          <a:lstStyle/>
          <a:p>
            <a:pPr algn="ctr"/>
            <a:r>
              <a:rPr lang="it-IT" sz="2400" dirty="0" smtClean="0">
                <a:latin typeface="+mj-lt"/>
              </a:rPr>
              <a:t>PREMESSA</a:t>
            </a:r>
            <a:endParaRPr lang="it-IT" sz="2400" dirty="0">
              <a:latin typeface="+mj-lt"/>
            </a:endParaRPr>
          </a:p>
        </p:txBody>
      </p:sp>
      <p:sp>
        <p:nvSpPr>
          <p:cNvPr id="3" name="CasellaDiTesto 2"/>
          <p:cNvSpPr txBox="1"/>
          <p:nvPr/>
        </p:nvSpPr>
        <p:spPr>
          <a:xfrm>
            <a:off x="2125014" y="886668"/>
            <a:ext cx="7598535" cy="5570756"/>
          </a:xfrm>
          <a:prstGeom prst="rect">
            <a:avLst/>
          </a:prstGeom>
          <a:noFill/>
        </p:spPr>
        <p:txBody>
          <a:bodyPr wrap="square" rtlCol="0">
            <a:spAutoFit/>
          </a:bodyPr>
          <a:lstStyle/>
          <a:p>
            <a:pPr algn="just"/>
            <a:r>
              <a:rPr lang="it-IT" sz="1600" dirty="0" smtClean="0"/>
              <a:t>La formazione in tema di sicurezza deve essere estesa a tutto </a:t>
            </a:r>
            <a:r>
              <a:rPr lang="it-IT" sz="1600" dirty="0"/>
              <a:t>il personale docente, </a:t>
            </a:r>
            <a:r>
              <a:rPr lang="it-IT" sz="1600" dirty="0" smtClean="0"/>
              <a:t>amministrativo</a:t>
            </a:r>
            <a:r>
              <a:rPr lang="it-IT" sz="1600" dirty="0"/>
              <a:t>,</a:t>
            </a:r>
            <a:r>
              <a:rPr lang="it-IT" sz="1600" dirty="0" smtClean="0"/>
              <a:t> tecnico </a:t>
            </a:r>
            <a:r>
              <a:rPr lang="it-IT" sz="1600" dirty="0"/>
              <a:t>e ausiliare in ottemperanza all'articolo 15 del D.lgs. 81/08 che considera l'attività di formazione e informazione una misura generale di tutela della salute e sicurezza dei lavoratori, con il coinvolgimento di tutte le componenti dell' Istituto.</a:t>
            </a:r>
          </a:p>
          <a:p>
            <a:pPr algn="just"/>
            <a:r>
              <a:rPr lang="it-IT" sz="1600" dirty="0"/>
              <a:t>(comma 12 legge 107</a:t>
            </a:r>
            <a:r>
              <a:rPr lang="it-IT" sz="1600" dirty="0" smtClean="0"/>
              <a:t>)</a:t>
            </a:r>
          </a:p>
          <a:p>
            <a:pPr algn="just"/>
            <a:endParaRPr lang="it-IT" sz="1600" dirty="0"/>
          </a:p>
          <a:p>
            <a:pPr algn="just"/>
            <a:r>
              <a:rPr lang="it-IT" sz="1600" dirty="0"/>
              <a:t>Art. 36- Ogni lavoratore deve ricevere un'adeguata informazione riguardo all'identificazione, alla riduzione e alla gestione dei rischi in ambiente di lavoro.</a:t>
            </a:r>
          </a:p>
          <a:p>
            <a:pPr algn="just"/>
            <a:r>
              <a:rPr lang="it-IT" sz="1600" dirty="0"/>
              <a:t> </a:t>
            </a:r>
          </a:p>
          <a:p>
            <a:pPr algn="just"/>
            <a:r>
              <a:rPr lang="it-IT" sz="1600" dirty="0"/>
              <a:t>Art. 37- Formazione adeguata in materia di salute e sicurezza, con particolare riferimento a</a:t>
            </a:r>
            <a:r>
              <a:rPr lang="it-IT" sz="1600" dirty="0" smtClean="0"/>
              <a:t>:</a:t>
            </a:r>
          </a:p>
          <a:p>
            <a:pPr algn="just"/>
            <a:r>
              <a:rPr lang="it-IT" sz="1600" dirty="0" smtClean="0"/>
              <a:t> </a:t>
            </a:r>
            <a:r>
              <a:rPr lang="it-IT" sz="1600" dirty="0"/>
              <a:t>- concetti di rischio, danno, prevenzione, protezione, organizzazione</a:t>
            </a:r>
          </a:p>
          <a:p>
            <a:pPr algn="just"/>
            <a:r>
              <a:rPr lang="it-IT" sz="1600" dirty="0"/>
              <a:t> </a:t>
            </a:r>
            <a:r>
              <a:rPr lang="it-IT" sz="1600" dirty="0" smtClean="0"/>
              <a:t>  </a:t>
            </a:r>
            <a:r>
              <a:rPr lang="it-IT" sz="1600" dirty="0"/>
              <a:t>della prevenzione, diritti e doveri dei vari soggetti, organi </a:t>
            </a:r>
            <a:r>
              <a:rPr lang="it-IT" sz="1600" dirty="0" smtClean="0"/>
              <a:t>di  </a:t>
            </a:r>
            <a:r>
              <a:rPr lang="it-IT" sz="1600" dirty="0"/>
              <a:t>vigilanza</a:t>
            </a:r>
            <a:r>
              <a:rPr lang="it-IT" sz="1600" dirty="0" smtClean="0"/>
              <a:t>,</a:t>
            </a:r>
          </a:p>
          <a:p>
            <a:pPr algn="just"/>
            <a:r>
              <a:rPr lang="it-IT" sz="1600" dirty="0" smtClean="0"/>
              <a:t>   controllo</a:t>
            </a:r>
            <a:r>
              <a:rPr lang="it-IT" sz="1600" dirty="0"/>
              <a:t>, assistenza;</a:t>
            </a:r>
          </a:p>
          <a:p>
            <a:pPr algn="just"/>
            <a:r>
              <a:rPr lang="it-IT" sz="1600" dirty="0"/>
              <a:t>                     </a:t>
            </a:r>
            <a:endParaRPr lang="it-IT" sz="1600" dirty="0" smtClean="0"/>
          </a:p>
          <a:p>
            <a:pPr algn="just"/>
            <a:r>
              <a:rPr lang="it-IT" sz="1600" dirty="0" smtClean="0"/>
              <a:t> </a:t>
            </a:r>
            <a:r>
              <a:rPr lang="it-IT" sz="1600" dirty="0"/>
              <a:t>- rischi riferiti alle mansioni e ai possibili danni e alle conseguenti      </a:t>
            </a:r>
          </a:p>
          <a:p>
            <a:pPr algn="just"/>
            <a:r>
              <a:rPr lang="it-IT" sz="1600" dirty="0"/>
              <a:t>    </a:t>
            </a:r>
            <a:r>
              <a:rPr lang="it-IT" sz="1600" dirty="0" smtClean="0"/>
              <a:t>misure </a:t>
            </a:r>
            <a:r>
              <a:rPr lang="it-IT" sz="1600" dirty="0"/>
              <a:t>e procedure di prevenzione e protezione caratteristici del settore</a:t>
            </a:r>
            <a:r>
              <a:rPr lang="it-IT" sz="1600" dirty="0" smtClean="0"/>
              <a:t>.</a:t>
            </a:r>
          </a:p>
          <a:p>
            <a:pPr algn="just"/>
            <a:endParaRPr lang="it-IT" sz="1600" dirty="0"/>
          </a:p>
          <a:p>
            <a:pPr algn="just"/>
            <a:r>
              <a:rPr lang="it-IT" sz="1600" dirty="0"/>
              <a:t>Il comma 124 prescrive l'obbligatorietà della formazione</a:t>
            </a:r>
            <a:r>
              <a:rPr lang="it-IT" dirty="0"/>
              <a:t>.</a:t>
            </a:r>
          </a:p>
          <a:p>
            <a:r>
              <a:rPr lang="it-IT" dirty="0"/>
              <a:t> </a:t>
            </a:r>
          </a:p>
        </p:txBody>
      </p:sp>
    </p:spTree>
    <p:extLst>
      <p:ext uri="{BB962C8B-B14F-4D97-AF65-F5344CB8AC3E}">
        <p14:creationId xmlns:p14="http://schemas.microsoft.com/office/powerpoint/2010/main" val="2673390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3875916520"/>
              </p:ext>
            </p:extLst>
          </p:nvPr>
        </p:nvGraphicFramePr>
        <p:xfrm>
          <a:off x="1895061" y="1758461"/>
          <a:ext cx="9415364" cy="4923021"/>
        </p:xfrm>
        <a:graphic>
          <a:graphicData uri="http://schemas.openxmlformats.org/drawingml/2006/table">
            <a:tbl>
              <a:tblPr firstRow="1" firstCol="1" lastRow="1" lastCol="1" bandRow="1" bandCol="1">
                <a:tableStyleId>{5C22544A-7EE6-4342-B048-85BDC9FD1C3A}</a:tableStyleId>
              </a:tblPr>
              <a:tblGrid>
                <a:gridCol w="1281612"/>
                <a:gridCol w="1293947"/>
                <a:gridCol w="1291350"/>
                <a:gridCol w="1449116"/>
                <a:gridCol w="1451715"/>
                <a:gridCol w="1344588"/>
                <a:gridCol w="1303036"/>
              </a:tblGrid>
              <a:tr h="668554">
                <a:tc>
                  <a:txBody>
                    <a:bodyPr/>
                    <a:lstStyle/>
                    <a:p>
                      <a:pPr algn="ctr">
                        <a:spcAft>
                          <a:spcPts val="0"/>
                        </a:spcAft>
                      </a:pPr>
                      <a:r>
                        <a:rPr lang="it-IT" sz="1400" u="none" strike="noStrike" dirty="0">
                          <a:effectLst/>
                        </a:rPr>
                        <a:t> </a:t>
                      </a:r>
                      <a:endParaRPr lang="it-IT" sz="1200" dirty="0">
                        <a:effectLst/>
                        <a:latin typeface="Times New Roman" panose="02020603050405020304" pitchFamily="18" charset="0"/>
                        <a:ea typeface="Times New Roman" panose="02020603050405020304" pitchFamily="18" charset="0"/>
                      </a:endParaRPr>
                    </a:p>
                  </a:txBody>
                  <a:tcPr marL="66395" marR="66395" marT="0" marB="0"/>
                </a:tc>
                <a:tc gridSpan="3">
                  <a:txBody>
                    <a:bodyPr/>
                    <a:lstStyle/>
                    <a:p>
                      <a:pPr algn="ctr">
                        <a:spcAft>
                          <a:spcPts val="0"/>
                        </a:spcAft>
                      </a:pPr>
                      <a:r>
                        <a:rPr lang="it-IT" sz="1400">
                          <a:effectLst/>
                        </a:rPr>
                        <a:t>CHIAMATA </a:t>
                      </a:r>
                      <a:endParaRPr lang="it-IT" sz="1200">
                        <a:effectLst/>
                      </a:endParaRPr>
                    </a:p>
                    <a:p>
                      <a:pPr algn="ctr">
                        <a:spcAft>
                          <a:spcPts val="0"/>
                        </a:spcAft>
                      </a:pPr>
                      <a:r>
                        <a:rPr lang="it-IT" sz="1400">
                          <a:effectLst/>
                        </a:rPr>
                        <a:t>DI SOCCORSO</a:t>
                      </a:r>
                      <a:endParaRPr lang="it-IT" sz="1200">
                        <a:effectLst/>
                        <a:latin typeface="Times New Roman" panose="02020603050405020304" pitchFamily="18" charset="0"/>
                        <a:ea typeface="Times New Roman" panose="02020603050405020304" pitchFamily="18" charset="0"/>
                      </a:endParaRPr>
                    </a:p>
                  </a:txBody>
                  <a:tcPr marL="66395" marR="66395" marT="0" marB="0"/>
                </a:tc>
                <a:tc hMerge="1">
                  <a:txBody>
                    <a:bodyPr/>
                    <a:lstStyle/>
                    <a:p>
                      <a:endParaRPr lang="it-IT"/>
                    </a:p>
                  </a:txBody>
                  <a:tcPr/>
                </a:tc>
                <a:tc hMerge="1">
                  <a:txBody>
                    <a:bodyPr/>
                    <a:lstStyle/>
                    <a:p>
                      <a:endParaRPr lang="it-IT"/>
                    </a:p>
                  </a:txBody>
                  <a:tcPr/>
                </a:tc>
                <a:tc gridSpan="3">
                  <a:txBody>
                    <a:bodyPr/>
                    <a:lstStyle/>
                    <a:p>
                      <a:pPr algn="ctr">
                        <a:spcAft>
                          <a:spcPts val="0"/>
                        </a:spcAft>
                      </a:pPr>
                      <a:r>
                        <a:rPr lang="it-IT" sz="1400">
                          <a:effectLst/>
                        </a:rPr>
                        <a:t>INTERRUZIONE</a:t>
                      </a:r>
                      <a:endParaRPr lang="it-IT" sz="1200">
                        <a:effectLst/>
                      </a:endParaRPr>
                    </a:p>
                    <a:p>
                      <a:pPr algn="ctr">
                        <a:spcAft>
                          <a:spcPts val="0"/>
                        </a:spcAft>
                      </a:pPr>
                      <a:r>
                        <a:rPr lang="it-IT" sz="1400">
                          <a:effectLst/>
                        </a:rPr>
                        <a:t>EROGAZIONE ELETTRICITA’ E  GAS</a:t>
                      </a:r>
                      <a:endParaRPr lang="it-IT" sz="1200">
                        <a:effectLst/>
                        <a:latin typeface="Times New Roman" panose="02020603050405020304" pitchFamily="18" charset="0"/>
                        <a:ea typeface="Times New Roman" panose="02020603050405020304" pitchFamily="18" charset="0"/>
                      </a:endParaRPr>
                    </a:p>
                  </a:txBody>
                  <a:tcPr marL="66395" marR="66395" marT="0" marB="0"/>
                </a:tc>
                <a:tc hMerge="1">
                  <a:txBody>
                    <a:bodyPr/>
                    <a:lstStyle/>
                    <a:p>
                      <a:endParaRPr lang="it-IT"/>
                    </a:p>
                  </a:txBody>
                  <a:tcPr/>
                </a:tc>
                <a:tc hMerge="1">
                  <a:txBody>
                    <a:bodyPr/>
                    <a:lstStyle/>
                    <a:p>
                      <a:endParaRPr lang="it-IT"/>
                    </a:p>
                  </a:txBody>
                  <a:tcPr/>
                </a:tc>
              </a:tr>
              <a:tr h="668554">
                <a:tc>
                  <a:txBody>
                    <a:bodyPr/>
                    <a:lstStyle/>
                    <a:p>
                      <a:pPr algn="ctr">
                        <a:spcAft>
                          <a:spcPts val="0"/>
                        </a:spcAft>
                      </a:pPr>
                      <a:r>
                        <a:rPr lang="it-IT" sz="1400" u="none" strike="noStrike">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8,30- 10,30</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dirty="0">
                          <a:effectLst/>
                        </a:rPr>
                        <a:t>10,30-12,30</a:t>
                      </a:r>
                      <a:endParaRPr lang="it-IT" sz="1200" dirty="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POMERIGGIO</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8,30-12,30</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dirty="0">
                          <a:effectLst/>
                        </a:rPr>
                        <a:t>10,30-12,30</a:t>
                      </a:r>
                      <a:endParaRPr lang="it-IT" sz="1200" dirty="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dirty="0">
                          <a:effectLst/>
                        </a:rPr>
                        <a:t>POMERIGGIO</a:t>
                      </a:r>
                      <a:endParaRPr lang="it-IT" sz="1200" dirty="0">
                        <a:effectLst/>
                        <a:latin typeface="Times New Roman" panose="02020603050405020304" pitchFamily="18" charset="0"/>
                        <a:ea typeface="Times New Roman" panose="02020603050405020304" pitchFamily="18" charset="0"/>
                      </a:endParaRPr>
                    </a:p>
                  </a:txBody>
                  <a:tcPr marL="66395" marR="66395" marT="0" marB="0"/>
                </a:tc>
              </a:tr>
              <a:tr h="853376">
                <a:tc>
                  <a:txBody>
                    <a:bodyPr/>
                    <a:lstStyle/>
                    <a:p>
                      <a:pPr algn="ctr">
                        <a:spcAft>
                          <a:spcPts val="0"/>
                        </a:spcAft>
                      </a:pPr>
                      <a:r>
                        <a:rPr lang="it-IT" sz="1400">
                          <a:effectLst/>
                        </a:rPr>
                        <a:t>LUNEDI’</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dirty="0">
                          <a:effectLst/>
                        </a:rPr>
                        <a:t> </a:t>
                      </a:r>
                      <a:endParaRPr lang="it-IT" sz="1200" dirty="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dirty="0">
                          <a:effectLst/>
                        </a:rPr>
                        <a:t> </a:t>
                      </a:r>
                      <a:endParaRPr lang="it-IT" sz="1200" dirty="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r>
              <a:tr h="684820">
                <a:tc>
                  <a:txBody>
                    <a:bodyPr/>
                    <a:lstStyle/>
                    <a:p>
                      <a:pPr algn="ctr">
                        <a:spcAft>
                          <a:spcPts val="0"/>
                        </a:spcAft>
                      </a:pPr>
                      <a:r>
                        <a:rPr lang="it-IT" sz="1400">
                          <a:effectLst/>
                        </a:rPr>
                        <a:t>MARTEDI’</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r>
              <a:tr h="677115">
                <a:tc>
                  <a:txBody>
                    <a:bodyPr/>
                    <a:lstStyle/>
                    <a:p>
                      <a:pPr algn="ctr">
                        <a:spcAft>
                          <a:spcPts val="0"/>
                        </a:spcAft>
                      </a:pPr>
                      <a:r>
                        <a:rPr lang="it-IT" sz="1400">
                          <a:effectLst/>
                        </a:rPr>
                        <a:t>MERCOLEDI’</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dirty="0">
                          <a:effectLst/>
                        </a:rPr>
                        <a:t> </a:t>
                      </a:r>
                      <a:endParaRPr lang="it-IT" sz="1200" dirty="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r>
              <a:tr h="695414">
                <a:tc>
                  <a:txBody>
                    <a:bodyPr/>
                    <a:lstStyle/>
                    <a:p>
                      <a:pPr algn="ctr">
                        <a:spcAft>
                          <a:spcPts val="0"/>
                        </a:spcAft>
                      </a:pPr>
                      <a:r>
                        <a:rPr lang="it-IT" sz="1400">
                          <a:effectLst/>
                        </a:rPr>
                        <a:t>GIOVEDI’</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r>
              <a:tr h="675188">
                <a:tc>
                  <a:txBody>
                    <a:bodyPr/>
                    <a:lstStyle/>
                    <a:p>
                      <a:pPr algn="ctr">
                        <a:spcAft>
                          <a:spcPts val="0"/>
                        </a:spcAft>
                      </a:pPr>
                      <a:r>
                        <a:rPr lang="it-IT" sz="1400">
                          <a:effectLst/>
                        </a:rPr>
                        <a:t>VENERDI’</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dirty="0">
                          <a:effectLst/>
                        </a:rPr>
                        <a:t> </a:t>
                      </a:r>
                      <a:endParaRPr lang="it-IT" sz="1200" dirty="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u="none" strike="noStrike">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66395" marR="66395" marT="0" marB="0"/>
                </a:tc>
                <a:tc>
                  <a:txBody>
                    <a:bodyPr/>
                    <a:lstStyle/>
                    <a:p>
                      <a:pPr algn="ctr">
                        <a:spcAft>
                          <a:spcPts val="0"/>
                        </a:spcAft>
                      </a:pPr>
                      <a:r>
                        <a:rPr lang="it-IT" sz="1400" u="none" strike="noStrike" dirty="0">
                          <a:effectLst/>
                        </a:rPr>
                        <a:t> </a:t>
                      </a:r>
                      <a:endParaRPr lang="it-IT" sz="1200" dirty="0">
                        <a:effectLst/>
                        <a:latin typeface="Times New Roman" panose="02020603050405020304" pitchFamily="18" charset="0"/>
                        <a:ea typeface="Times New Roman" panose="02020603050405020304" pitchFamily="18" charset="0"/>
                      </a:endParaRPr>
                    </a:p>
                  </a:txBody>
                  <a:tcPr marL="66395" marR="66395" marT="0" marB="0"/>
                </a:tc>
              </a:tr>
            </a:tbl>
          </a:graphicData>
        </a:graphic>
      </p:graphicFrame>
      <p:sp>
        <p:nvSpPr>
          <p:cNvPr id="5" name="Rectangle 1"/>
          <p:cNvSpPr>
            <a:spLocks noChangeArrowheads="1"/>
          </p:cNvSpPr>
          <p:nvPr/>
        </p:nvSpPr>
        <p:spPr bwMode="auto">
          <a:xfrm>
            <a:off x="4219231" y="489809"/>
            <a:ext cx="411638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ANNO  SCOLASTICO  __________</a:t>
            </a:r>
            <a:endParaRPr kumimoji="0" lang="it-IT" altLang="it-IT"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PLESSO  DI  ____________</a:t>
            </a:r>
            <a:endParaRPr kumimoji="0" lang="it-IT" altLang="it-IT"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INCARICHI  </a:t>
            </a:r>
            <a:r>
              <a:rPr kumimoji="0" lang="it-IT" altLang="it-IT" sz="1400" b="1"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PIANO  DI  EVACUAZIONE  </a:t>
            </a:r>
            <a:endParaRPr kumimoji="0" lang="it-IT" altLang="it-IT"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8869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Rettangolo 1"/>
          <p:cNvSpPr/>
          <p:nvPr/>
        </p:nvSpPr>
        <p:spPr>
          <a:xfrm>
            <a:off x="2719589" y="620032"/>
            <a:ext cx="7242220" cy="3518912"/>
          </a:xfrm>
          <a:prstGeom prst="rect">
            <a:avLst/>
          </a:prstGeom>
        </p:spPr>
        <p:txBody>
          <a:bodyPr wrap="square">
            <a:spAutoFit/>
          </a:bodyPr>
          <a:lstStyle/>
          <a:p>
            <a:pPr algn="just">
              <a:spcBef>
                <a:spcPts val="835"/>
              </a:spcBef>
              <a:buSzPts val="1200"/>
              <a:tabLst>
                <a:tab pos="259080" algn="l"/>
              </a:tabLst>
            </a:pPr>
            <a:r>
              <a:rPr lang="it-IT" spc="-5" dirty="0">
                <a:latin typeface="Century Gothic" panose="020B0502020202020204" pitchFamily="34" charset="0"/>
                <a:ea typeface="Comic Sans MS" panose="030F0702030302020204" pitchFamily="66" charset="0"/>
                <a:cs typeface="Comic Sans MS" panose="030F0702030302020204" pitchFamily="66" charset="0"/>
              </a:rPr>
              <a:t>Raggiunto il Punto di Raccolta, gli insegnanti, con il registro di classe </a:t>
            </a:r>
            <a:r>
              <a:rPr lang="it-IT" spc="-5" dirty="0" smtClean="0">
                <a:latin typeface="Century Gothic" panose="020B0502020202020204" pitchFamily="34" charset="0"/>
                <a:ea typeface="Comic Sans MS" panose="030F0702030302020204" pitchFamily="66" charset="0"/>
                <a:cs typeface="Comic Sans MS" panose="030F0702030302020204" pitchFamily="66" charset="0"/>
              </a:rPr>
              <a:t>faranno</a:t>
            </a:r>
            <a:r>
              <a:rPr lang="it-IT" spc="-345" dirty="0" smtClean="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l’appello </a:t>
            </a:r>
            <a:r>
              <a:rPr lang="it-IT" spc="-5" dirty="0" smtClean="0">
                <a:latin typeface="Century Gothic" panose="020B0502020202020204" pitchFamily="34" charset="0"/>
                <a:ea typeface="Comic Sans MS" panose="030F0702030302020204" pitchFamily="66" charset="0"/>
                <a:cs typeface="Comic Sans MS" panose="030F0702030302020204" pitchFamily="66" charset="0"/>
              </a:rPr>
              <a:t>e comunicheranno </a:t>
            </a:r>
            <a:r>
              <a:rPr lang="it-IT" spc="-5" dirty="0">
                <a:latin typeface="Century Gothic" panose="020B0502020202020204" pitchFamily="34" charset="0"/>
                <a:ea typeface="Comic Sans MS" panose="030F0702030302020204" pitchFamily="66" charset="0"/>
                <a:cs typeface="Comic Sans MS" panose="030F0702030302020204" pitchFamily="66" charset="0"/>
              </a:rPr>
              <a:t>subito i</a:t>
            </a:r>
            <a:r>
              <a:rPr lang="it-IT" spc="-10"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a:latin typeface="Century Gothic" panose="020B0502020202020204" pitchFamily="34" charset="0"/>
                <a:ea typeface="Comic Sans MS" panose="030F0702030302020204" pitchFamily="66" charset="0"/>
                <a:cs typeface="Comic Sans MS" panose="030F0702030302020204" pitchFamily="66" charset="0"/>
              </a:rPr>
              <a:t>risultati</a:t>
            </a:r>
            <a:r>
              <a:rPr lang="it-IT" spc="-20" dirty="0">
                <a:latin typeface="Century Gothic" panose="020B0502020202020204" pitchFamily="34" charset="0"/>
                <a:ea typeface="Comic Sans MS" panose="030F0702030302020204" pitchFamily="66" charset="0"/>
                <a:cs typeface="Comic Sans MS" panose="030F0702030302020204" pitchFamily="66" charset="0"/>
              </a:rPr>
              <a:t> </a:t>
            </a:r>
            <a:r>
              <a:rPr lang="it-IT" spc="-5" dirty="0" smtClean="0">
                <a:latin typeface="Century Gothic" panose="020B0502020202020204" pitchFamily="34" charset="0"/>
                <a:ea typeface="Comic Sans MS" panose="030F0702030302020204" pitchFamily="66" charset="0"/>
                <a:cs typeface="Comic Sans MS" panose="030F0702030302020204" pitchFamily="66" charset="0"/>
              </a:rPr>
              <a:t>all’ASPP</a:t>
            </a:r>
            <a:r>
              <a:rPr lang="it-IT" spc="-10" dirty="0" smtClean="0">
                <a:latin typeface="Century Gothic" panose="020B0502020202020204" pitchFamily="34" charset="0"/>
                <a:ea typeface="Comic Sans MS" panose="030F0702030302020204" pitchFamily="66" charset="0"/>
                <a:cs typeface="Comic Sans MS" panose="030F0702030302020204" pitchFamily="66" charset="0"/>
              </a:rPr>
              <a:t> il quale dovrà compilare il Modello E, inviandolo in Segreteria.</a:t>
            </a:r>
          </a:p>
          <a:p>
            <a:pPr algn="just">
              <a:spcBef>
                <a:spcPts val="835"/>
              </a:spcBef>
              <a:buSzPts val="1200"/>
              <a:tabLst>
                <a:tab pos="259080" algn="l"/>
              </a:tabLst>
            </a:pPr>
            <a:r>
              <a:rPr lang="it-IT" dirty="0"/>
              <a:t>D</a:t>
            </a:r>
            <a:r>
              <a:rPr lang="it-IT" dirty="0" smtClean="0"/>
              <a:t>eve </a:t>
            </a:r>
            <a:r>
              <a:rPr lang="it-IT" dirty="0"/>
              <a:t>essere predisposta in ogni aula una tabella su cui annotare giornalmente le assenze degli alunni, da tenere sulla cattedra. Tutto ciò per avere sempre sotto controllo la situazione nell’avvicendarsi dei docenti in classe, essendo in uso il registro elettronico e non cartaceo, soprattutto nei momenti concitati di una prova di evacuazione, quando deve essere palese se un alunno che non risponde all’appello è disperso o assente.</a:t>
            </a:r>
            <a:endParaRPr lang="it-IT" spc="-5" dirty="0">
              <a:latin typeface="Comic Sans MS" panose="030F0702030302020204" pitchFamily="66" charset="0"/>
              <a:ea typeface="Comic Sans MS" panose="030F0702030302020204" pitchFamily="66" charset="0"/>
              <a:cs typeface="Comic Sans MS" panose="030F0702030302020204" pitchFamily="66" charset="0"/>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8244" y="4138944"/>
            <a:ext cx="4241270" cy="2615873"/>
          </a:xfrm>
          <a:prstGeom prst="rect">
            <a:avLst/>
          </a:prstGeom>
          <a:noFill/>
          <a:ln w="76200">
            <a:solidFill>
              <a:srgbClr val="92D050"/>
            </a:solidFill>
          </a:ln>
        </p:spPr>
      </p:pic>
    </p:spTree>
    <p:extLst>
      <p:ext uri="{BB962C8B-B14F-4D97-AF65-F5344CB8AC3E}">
        <p14:creationId xmlns:p14="http://schemas.microsoft.com/office/powerpoint/2010/main" val="3907811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ltDnDiag">
          <a:fgClr>
            <a:schemeClr val="accent1"/>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smtClean="0">
                <a:solidFill>
                  <a:srgbClr val="FF0000"/>
                </a:solidFill>
              </a:rPr>
              <a:t>MODULISTICA SICUREZZA</a:t>
            </a:r>
            <a:endParaRPr lang="it-IT" sz="3200" dirty="0">
              <a:solidFill>
                <a:srgbClr val="FF0000"/>
              </a:solidFill>
            </a:endParaRPr>
          </a:p>
        </p:txBody>
      </p:sp>
      <p:sp>
        <p:nvSpPr>
          <p:cNvPr id="3" name="Segnaposto contenuto 2"/>
          <p:cNvSpPr>
            <a:spLocks noGrp="1"/>
          </p:cNvSpPr>
          <p:nvPr>
            <p:ph idx="1"/>
          </p:nvPr>
        </p:nvSpPr>
        <p:spPr/>
        <p:txBody>
          <a:bodyPr>
            <a:normAutofit/>
          </a:bodyPr>
          <a:lstStyle/>
          <a:p>
            <a:pPr algn="ctr"/>
            <a:r>
              <a:rPr lang="it-IT" sz="3600" dirty="0" smtClean="0"/>
              <a:t>I MODULI DA UTILIZZARE ED I MODELLI A CUI SI E’ FATTO CENNO SONO RACCOLTI IN UNA CARTELLA PRESENTE SUL SITO, A SINISTRA, ALLA VOCE     «</a:t>
            </a:r>
            <a:r>
              <a:rPr lang="it-IT" sz="3600" dirty="0" smtClean="0">
                <a:ea typeface="Verdana" panose="020B0604030504040204" pitchFamily="34" charset="0"/>
              </a:rPr>
              <a:t> SICUREZZA».</a:t>
            </a:r>
            <a:endParaRPr lang="it-IT" sz="3600" dirty="0"/>
          </a:p>
        </p:txBody>
      </p:sp>
    </p:spTree>
    <p:extLst>
      <p:ext uri="{BB962C8B-B14F-4D97-AF65-F5344CB8AC3E}">
        <p14:creationId xmlns:p14="http://schemas.microsoft.com/office/powerpoint/2010/main" val="1185561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Comic Sans MS" panose="030F0702030302020204" pitchFamily="66" charset="0"/>
              </a:rPr>
              <a:t>GRAZIE PER L’ATTENZIONE</a:t>
            </a:r>
            <a:endParaRPr lang="it-IT" dirty="0">
              <a:latin typeface="Comic Sans MS" panose="030F0702030302020204" pitchFamily="66" charset="0"/>
            </a:endParaRPr>
          </a:p>
        </p:txBody>
      </p:sp>
      <p:pic>
        <p:nvPicPr>
          <p:cNvPr id="7" name="Segnaposto contenut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69626" y="2375221"/>
            <a:ext cx="4967557" cy="3911109"/>
          </a:xfrm>
        </p:spPr>
      </p:pic>
    </p:spTree>
    <p:extLst>
      <p:ext uri="{BB962C8B-B14F-4D97-AF65-F5344CB8AC3E}">
        <p14:creationId xmlns:p14="http://schemas.microsoft.com/office/powerpoint/2010/main" val="3339436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100" dirty="0" smtClean="0">
                <a:solidFill>
                  <a:srgbClr val="FF0000"/>
                </a:solidFill>
              </a:rPr>
              <a:t>LA </a:t>
            </a:r>
            <a:r>
              <a:rPr lang="it-IT" sz="3100" dirty="0">
                <a:solidFill>
                  <a:srgbClr val="FF0000"/>
                </a:solidFill>
              </a:rPr>
              <a:t>	</a:t>
            </a:r>
            <a:r>
              <a:rPr lang="it-IT" sz="3100" dirty="0" smtClean="0">
                <a:solidFill>
                  <a:srgbClr val="FF0000"/>
                </a:solidFill>
              </a:rPr>
              <a:t>SICUREZZA </a:t>
            </a:r>
            <a:r>
              <a:rPr lang="it-IT" sz="3100" dirty="0">
                <a:solidFill>
                  <a:srgbClr val="FF0000"/>
                </a:solidFill>
              </a:rPr>
              <a:t>	SUL	</a:t>
            </a:r>
            <a:r>
              <a:rPr lang="it-IT" sz="3100" dirty="0" smtClean="0">
                <a:solidFill>
                  <a:srgbClr val="FF0000"/>
                </a:solidFill>
              </a:rPr>
              <a:t>LAVORO</a:t>
            </a:r>
            <a:r>
              <a:rPr lang="it-IT" sz="3100" dirty="0" smtClean="0"/>
              <a:t/>
            </a:r>
            <a:br>
              <a:rPr lang="it-IT" sz="3100" dirty="0" smtClean="0"/>
            </a:br>
            <a:r>
              <a:rPr lang="it-IT" sz="3100" dirty="0" smtClean="0"/>
              <a:t>SOGGETTI</a:t>
            </a:r>
            <a:r>
              <a:rPr lang="it-IT" sz="3100" dirty="0"/>
              <a:t>	COINVOLTI	E	ORGANIGRAMMA </a:t>
            </a:r>
            <a:r>
              <a:rPr lang="it-IT" dirty="0"/>
              <a:t/>
            </a:r>
            <a:br>
              <a:rPr lang="it-IT" dirty="0"/>
            </a:br>
            <a:endParaRPr lang="it-IT" dirty="0"/>
          </a:p>
        </p:txBody>
      </p:sp>
      <p:sp>
        <p:nvSpPr>
          <p:cNvPr id="3" name="Segnaposto contenuto 2"/>
          <p:cNvSpPr>
            <a:spLocks noGrp="1"/>
          </p:cNvSpPr>
          <p:nvPr>
            <p:ph idx="1"/>
          </p:nvPr>
        </p:nvSpPr>
        <p:spPr>
          <a:xfrm>
            <a:off x="2592924" y="1738648"/>
            <a:ext cx="9252073" cy="4774694"/>
          </a:xfrm>
        </p:spPr>
        <p:txBody>
          <a:bodyPr>
            <a:normAutofit lnSpcReduction="10000"/>
          </a:bodyPr>
          <a:lstStyle/>
          <a:p>
            <a:pPr marL="0" indent="0">
              <a:buNone/>
            </a:pPr>
            <a:r>
              <a:rPr lang="it-IT" sz="2400" dirty="0"/>
              <a:t>Tutto il personale (lavoratori) è coinvolto nel “sistema” della Sicurezza</a:t>
            </a:r>
            <a:r>
              <a:rPr lang="it-IT" sz="2400" dirty="0" smtClean="0"/>
              <a:t>. Si devono perseguire i seguenti obiettivi:</a:t>
            </a:r>
          </a:p>
          <a:p>
            <a:pPr lvl="0" algn="just"/>
            <a:r>
              <a:rPr lang="it-IT" sz="2400" dirty="0"/>
              <a:t>Favorire la cultura della protezione civile, implementando la conoscenza dei rischi presenti negli ambienti di lavoro ed in ambito domestico, nella direzione dell'apprendimento di regole corrette nel comportamento individuale e sociale.</a:t>
            </a:r>
          </a:p>
          <a:p>
            <a:pPr lvl="0" algn="just"/>
            <a:r>
              <a:rPr lang="it-IT" sz="2400" dirty="0"/>
              <a:t>Indurre la consapevolezza delle modalità corrette nella vita di relazione e dei danni provocabili in assenza del giusto approccio.</a:t>
            </a:r>
          </a:p>
          <a:p>
            <a:pPr lvl="0" algn="just"/>
            <a:r>
              <a:rPr lang="it-IT" sz="2400" dirty="0"/>
              <a:t>Acquisire maggiore autocontrollo di fronte a situazioni di emergenza.</a:t>
            </a:r>
          </a:p>
          <a:p>
            <a:pPr marL="0" indent="0">
              <a:buNone/>
            </a:pPr>
            <a:endParaRPr lang="it-IT" dirty="0"/>
          </a:p>
          <a:p>
            <a:endParaRPr lang="it-IT" dirty="0"/>
          </a:p>
        </p:txBody>
      </p:sp>
    </p:spTree>
    <p:extLst>
      <p:ext uri="{BB962C8B-B14F-4D97-AF65-F5344CB8AC3E}">
        <p14:creationId xmlns:p14="http://schemas.microsoft.com/office/powerpoint/2010/main" val="2115773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21169" y="478302"/>
            <a:ext cx="9143999" cy="6370975"/>
          </a:xfrm>
          <a:prstGeom prst="rect">
            <a:avLst/>
          </a:prstGeom>
        </p:spPr>
        <p:txBody>
          <a:bodyPr wrap="square">
            <a:spAutoFit/>
          </a:bodyPr>
          <a:lstStyle/>
          <a:p>
            <a:pPr algn="just"/>
            <a:r>
              <a:rPr lang="it-IT" sz="2400" dirty="0"/>
              <a:t>All’interno del personale sono individuati soggetti con ruoli e compiti specifici, </a:t>
            </a:r>
            <a:r>
              <a:rPr lang="it-IT" sz="2400" dirty="0" smtClean="0"/>
              <a:t>così </a:t>
            </a:r>
            <a:r>
              <a:rPr lang="it-IT" sz="2400" dirty="0"/>
              <a:t>come previsto dalle normative vigenti. Questi soggetti sono fondamentali </a:t>
            </a:r>
            <a:r>
              <a:rPr lang="it-IT" sz="2400" dirty="0" smtClean="0"/>
              <a:t>per l’attuazione </a:t>
            </a:r>
            <a:r>
              <a:rPr lang="it-IT" sz="2400" dirty="0"/>
              <a:t>delle azioni promosse dal Servizio di Prevenzione e </a:t>
            </a:r>
            <a:r>
              <a:rPr lang="it-IT" sz="2400" dirty="0" smtClean="0"/>
              <a:t>Protezione:</a:t>
            </a:r>
          </a:p>
          <a:p>
            <a:pPr marL="342900" indent="-342900" algn="just">
              <a:buFont typeface="Arial" panose="020B0604020202020204" pitchFamily="34" charset="0"/>
              <a:buChar char="•"/>
            </a:pPr>
            <a:endParaRPr lang="it-IT" sz="2400" dirty="0"/>
          </a:p>
          <a:p>
            <a:pPr marL="1257300" lvl="2" indent="-342900" algn="just">
              <a:buFont typeface="Arial" panose="020B0604020202020204" pitchFamily="34" charset="0"/>
              <a:buChar char="•"/>
            </a:pPr>
            <a:r>
              <a:rPr lang="it-IT" sz="2400" dirty="0"/>
              <a:t>Dirigente </a:t>
            </a:r>
            <a:r>
              <a:rPr lang="it-IT" sz="2400" dirty="0" smtClean="0"/>
              <a:t>scolastico</a:t>
            </a:r>
          </a:p>
          <a:p>
            <a:pPr marL="1257300" lvl="2" indent="-342900" algn="just">
              <a:buFont typeface="Arial" panose="020B0604020202020204" pitchFamily="34" charset="0"/>
              <a:buChar char="•"/>
            </a:pPr>
            <a:endParaRPr lang="it-IT" sz="2400" dirty="0"/>
          </a:p>
          <a:p>
            <a:pPr marL="1257300" lvl="2" indent="-342900" algn="just">
              <a:buFont typeface="Arial" panose="020B0604020202020204" pitchFamily="34" charset="0"/>
              <a:buChar char="•"/>
            </a:pPr>
            <a:r>
              <a:rPr lang="it-IT" sz="2400" dirty="0"/>
              <a:t>RSPP </a:t>
            </a:r>
            <a:endParaRPr lang="it-IT" sz="2400" dirty="0" smtClean="0"/>
          </a:p>
          <a:p>
            <a:pPr marL="1257300" lvl="2" indent="-342900" algn="just">
              <a:buFont typeface="Arial" panose="020B0604020202020204" pitchFamily="34" charset="0"/>
              <a:buChar char="•"/>
            </a:pPr>
            <a:endParaRPr lang="it-IT" sz="2400" dirty="0"/>
          </a:p>
          <a:p>
            <a:pPr marL="1257300" lvl="2" indent="-342900" algn="just">
              <a:buFont typeface="Arial" panose="020B0604020202020204" pitchFamily="34" charset="0"/>
              <a:buChar char="•"/>
            </a:pPr>
            <a:r>
              <a:rPr lang="it-IT" sz="2400" dirty="0" smtClean="0"/>
              <a:t>ASPP</a:t>
            </a:r>
          </a:p>
          <a:p>
            <a:pPr marL="1257300" lvl="2" indent="-342900" algn="just">
              <a:buFont typeface="Arial" panose="020B0604020202020204" pitchFamily="34" charset="0"/>
              <a:buChar char="•"/>
            </a:pPr>
            <a:endParaRPr lang="it-IT" sz="2400" dirty="0"/>
          </a:p>
          <a:p>
            <a:pPr marL="1257300" lvl="2" indent="-342900" algn="just">
              <a:buFont typeface="Arial" panose="020B0604020202020204" pitchFamily="34" charset="0"/>
              <a:buChar char="•"/>
            </a:pPr>
            <a:r>
              <a:rPr lang="it-IT" sz="2400" dirty="0"/>
              <a:t>Rappresentante Lavoratori </a:t>
            </a:r>
            <a:r>
              <a:rPr lang="it-IT" sz="2400" dirty="0" smtClean="0"/>
              <a:t>Sicurezza</a:t>
            </a:r>
          </a:p>
          <a:p>
            <a:pPr marL="1257300" lvl="2" indent="-342900" algn="just">
              <a:buFont typeface="Arial" panose="020B0604020202020204" pitchFamily="34" charset="0"/>
              <a:buChar char="•"/>
            </a:pPr>
            <a:endParaRPr lang="it-IT" sz="2400" dirty="0"/>
          </a:p>
          <a:p>
            <a:pPr marL="1257300" lvl="2" indent="-342900" algn="just">
              <a:buFont typeface="Arial" panose="020B0604020202020204" pitchFamily="34" charset="0"/>
              <a:buChar char="•"/>
            </a:pPr>
            <a:r>
              <a:rPr lang="it-IT" sz="2400" dirty="0"/>
              <a:t>Medico Competente   </a:t>
            </a:r>
            <a:endParaRPr lang="it-IT" sz="2400" dirty="0" smtClean="0"/>
          </a:p>
          <a:p>
            <a:pPr lvl="2" algn="just"/>
            <a:r>
              <a:rPr lang="it-IT" sz="2400" dirty="0" smtClean="0"/>
              <a:t>                                                                                           </a:t>
            </a:r>
          </a:p>
          <a:p>
            <a:pPr lvl="2"/>
            <a:r>
              <a:rPr lang="it-IT" sz="2400" dirty="0" smtClean="0"/>
              <a:t>  I compiti del Servizio di Prevenzione e Protezione</a:t>
            </a:r>
          </a:p>
          <a:p>
            <a:pPr lvl="2"/>
            <a:r>
              <a:rPr lang="it-IT" sz="2400" dirty="0"/>
              <a:t> </a:t>
            </a:r>
            <a:r>
              <a:rPr lang="it-IT" sz="2400" dirty="0" smtClean="0"/>
              <a:t>      sono indicati nell’art.33 del  D.Lgs.81/08 </a:t>
            </a:r>
            <a:r>
              <a:rPr lang="it-IT" sz="2400" dirty="0"/>
              <a:t>.</a:t>
            </a:r>
          </a:p>
        </p:txBody>
      </p:sp>
    </p:spTree>
    <p:extLst>
      <p:ext uri="{BB962C8B-B14F-4D97-AF65-F5344CB8AC3E}">
        <p14:creationId xmlns:p14="http://schemas.microsoft.com/office/powerpoint/2010/main" val="349657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8" cy="1509490"/>
          </a:xfrm>
        </p:spPr>
        <p:txBody>
          <a:bodyPr>
            <a:noAutofit/>
          </a:bodyPr>
          <a:lstStyle/>
          <a:p>
            <a:pPr marL="0" indent="0" algn="ctr"/>
            <a:r>
              <a:rPr lang="it-IT" sz="2400" dirty="0"/>
              <a:t>In ogni edificio scolastico deve essere presente un organigramma completo dei</a:t>
            </a:r>
            <a:br>
              <a:rPr lang="it-IT" sz="2400" dirty="0"/>
            </a:br>
            <a:r>
              <a:rPr lang="it-IT" sz="2400" dirty="0"/>
              <a:t> nominativi riferiti ad ogni soggetto della </a:t>
            </a:r>
            <a:r>
              <a:rPr lang="it-IT" sz="2400" dirty="0" smtClean="0"/>
              <a:t>sicurezza</a:t>
            </a:r>
            <a:br>
              <a:rPr lang="it-IT" sz="2400" dirty="0" smtClean="0"/>
            </a:br>
            <a:r>
              <a:rPr lang="it-IT" sz="2400" dirty="0" smtClean="0"/>
              <a:t> (figura sensibile).</a:t>
            </a:r>
            <a:r>
              <a:rPr lang="it-IT" sz="2400" dirty="0"/>
              <a:t/>
            </a:r>
            <a:br>
              <a:rPr lang="it-IT" sz="2400" dirty="0"/>
            </a:br>
            <a:endParaRPr lang="it-IT" sz="2400" dirty="0"/>
          </a:p>
        </p:txBody>
      </p:sp>
      <p:graphicFrame>
        <p:nvGraphicFramePr>
          <p:cNvPr id="4" name="Segnaposto contenuto 3"/>
          <p:cNvGraphicFramePr>
            <a:graphicFrameLocks noGrp="1"/>
          </p:cNvGraphicFramePr>
          <p:nvPr>
            <p:ph idx="1"/>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5864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6" y="624109"/>
            <a:ext cx="8804878" cy="2016059"/>
          </a:xfrm>
        </p:spPr>
        <p:txBody>
          <a:bodyPr>
            <a:normAutofit fontScale="90000"/>
          </a:bodyPr>
          <a:lstStyle/>
          <a:p>
            <a:pPr algn="ctr"/>
            <a:r>
              <a:rPr lang="it-IT" dirty="0" smtClean="0"/>
              <a:t>COMPITI E MANSIONI</a:t>
            </a:r>
            <a:br>
              <a:rPr lang="it-IT" dirty="0" smtClean="0"/>
            </a:br>
            <a:r>
              <a:rPr lang="it-IT" dirty="0" smtClean="0">
                <a:solidFill>
                  <a:srgbClr val="00B050"/>
                </a:solidFill>
                <a:latin typeface="Arial Black" panose="020B0A04020102020204" pitchFamily="34" charset="0"/>
              </a:rPr>
              <a:t>ASPP</a:t>
            </a:r>
            <a:br>
              <a:rPr lang="it-IT" dirty="0" smtClean="0">
                <a:solidFill>
                  <a:srgbClr val="00B050"/>
                </a:solidFill>
                <a:latin typeface="Arial Black" panose="020B0A04020102020204" pitchFamily="34" charset="0"/>
              </a:rPr>
            </a:br>
            <a:r>
              <a:rPr lang="it-IT" sz="2000" dirty="0"/>
              <a:t>ADDETTO AL SERVIZIO DI PREVENZIONE E PROTEZIONE </a:t>
            </a:r>
            <a:r>
              <a:rPr lang="it-IT" dirty="0" smtClean="0">
                <a:solidFill>
                  <a:srgbClr val="00B050"/>
                </a:solidFill>
                <a:latin typeface="Arial Black" panose="020B0A04020102020204" pitchFamily="34" charset="0"/>
              </a:rPr>
              <a:t/>
            </a:r>
            <a:br>
              <a:rPr lang="it-IT" dirty="0" smtClean="0">
                <a:solidFill>
                  <a:srgbClr val="00B050"/>
                </a:solidFill>
                <a:latin typeface="Arial Black" panose="020B0A04020102020204" pitchFamily="34" charset="0"/>
              </a:rPr>
            </a:br>
            <a:endParaRPr lang="it-IT" dirty="0">
              <a:solidFill>
                <a:srgbClr val="00B050"/>
              </a:solidFill>
            </a:endParaRPr>
          </a:p>
        </p:txBody>
      </p:sp>
      <p:sp>
        <p:nvSpPr>
          <p:cNvPr id="3" name="Segnaposto contenuto 2"/>
          <p:cNvSpPr>
            <a:spLocks noGrp="1"/>
          </p:cNvSpPr>
          <p:nvPr>
            <p:ph idx="1"/>
          </p:nvPr>
        </p:nvSpPr>
        <p:spPr>
          <a:xfrm>
            <a:off x="2592926" y="2369712"/>
            <a:ext cx="8911686" cy="3541509"/>
          </a:xfrm>
        </p:spPr>
        <p:txBody>
          <a:bodyPr/>
          <a:lstStyle/>
          <a:p>
            <a:pPr marL="0" indent="0">
              <a:buNone/>
            </a:pPr>
            <a:r>
              <a:rPr lang="it-IT" dirty="0" smtClean="0"/>
              <a:t>        </a:t>
            </a:r>
            <a:r>
              <a:rPr lang="it-IT" dirty="0"/>
              <a:t>D</a:t>
            </a:r>
            <a:r>
              <a:rPr lang="it-IT" dirty="0" smtClean="0"/>
              <a:t>ovrà </a:t>
            </a:r>
            <a:r>
              <a:rPr lang="it-IT" dirty="0"/>
              <a:t>collaborare con il Responsabile del S.P.P</a:t>
            </a:r>
            <a:r>
              <a:rPr lang="it-IT" dirty="0" smtClean="0"/>
              <a:t>.:</a:t>
            </a:r>
          </a:p>
          <a:p>
            <a:r>
              <a:rPr lang="it-IT" dirty="0" smtClean="0"/>
              <a:t>  </a:t>
            </a:r>
            <a:r>
              <a:rPr lang="it-IT" dirty="0"/>
              <a:t>alla valutazione dei rischi</a:t>
            </a:r>
            <a:r>
              <a:rPr lang="it-IT" dirty="0" smtClean="0"/>
              <a:t>,</a:t>
            </a:r>
          </a:p>
          <a:p>
            <a:r>
              <a:rPr lang="it-IT" dirty="0" smtClean="0"/>
              <a:t> </a:t>
            </a:r>
            <a:r>
              <a:rPr lang="it-IT" dirty="0"/>
              <a:t>all’individuazione delle misure di prevenzione e protezione in base alla specifica conoscenza dell’organizzazione scolastica</a:t>
            </a:r>
            <a:r>
              <a:rPr lang="it-IT" dirty="0" smtClean="0"/>
              <a:t>,</a:t>
            </a:r>
          </a:p>
          <a:p>
            <a:r>
              <a:rPr lang="it-IT" dirty="0" smtClean="0"/>
              <a:t> </a:t>
            </a:r>
            <a:r>
              <a:rPr lang="it-IT" dirty="0"/>
              <a:t>ad elaborare le procedure di sicurezza per le varie attività scolastiche e i sistemi di controllo della loro attuazione</a:t>
            </a:r>
            <a:r>
              <a:rPr lang="it-IT" dirty="0" smtClean="0"/>
              <a:t>;</a:t>
            </a:r>
          </a:p>
          <a:p>
            <a:r>
              <a:rPr lang="it-IT" dirty="0" smtClean="0"/>
              <a:t> </a:t>
            </a:r>
            <a:r>
              <a:rPr lang="it-IT" dirty="0"/>
              <a:t>a definire programmi di informazione formazione del personale scolastico e degli studenti; </a:t>
            </a:r>
            <a:endParaRPr lang="it-IT" dirty="0" smtClean="0"/>
          </a:p>
          <a:p>
            <a:r>
              <a:rPr lang="it-IT" dirty="0" smtClean="0"/>
              <a:t> </a:t>
            </a:r>
            <a:r>
              <a:rPr lang="it-IT" dirty="0"/>
              <a:t>alle consultazioni in materia di tutela della salute e di sicurezza di cui al </a:t>
            </a:r>
            <a:r>
              <a:rPr lang="it-IT" dirty="0" err="1"/>
              <a:t>D.legvo</a:t>
            </a:r>
            <a:r>
              <a:rPr lang="it-IT" dirty="0"/>
              <a:t> 81/08. </a:t>
            </a:r>
          </a:p>
          <a:p>
            <a:endParaRPr lang="it-IT" dirty="0"/>
          </a:p>
        </p:txBody>
      </p:sp>
    </p:spTree>
    <p:extLst>
      <p:ext uri="{BB962C8B-B14F-4D97-AF65-F5344CB8AC3E}">
        <p14:creationId xmlns:p14="http://schemas.microsoft.com/office/powerpoint/2010/main" val="945061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58635" y="25757"/>
            <a:ext cx="8683413" cy="7571303"/>
          </a:xfrm>
          <a:prstGeom prst="rect">
            <a:avLst/>
          </a:prstGeom>
          <a:solidFill>
            <a:schemeClr val="bg1"/>
          </a:solidFill>
          <a:ln w="76200">
            <a:solidFill>
              <a:schemeClr val="accent4">
                <a:lumMod val="60000"/>
                <a:lumOff val="40000"/>
              </a:schemeClr>
            </a:solidFill>
          </a:ln>
        </p:spPr>
        <p:txBody>
          <a:bodyPr wrap="square" rtlCol="0">
            <a:spAutoFit/>
          </a:bodyPr>
          <a:lstStyle/>
          <a:p>
            <a:r>
              <a:rPr lang="it-IT" dirty="0" smtClean="0"/>
              <a:t>In pratica…….</a:t>
            </a:r>
          </a:p>
          <a:p>
            <a:pPr algn="ctr"/>
            <a:r>
              <a:rPr lang="it-IT" dirty="0" smtClean="0"/>
              <a:t>………</a:t>
            </a:r>
            <a:r>
              <a:rPr lang="it-IT" b="1" dirty="0" smtClean="0">
                <a:cs typeface="Calibri" panose="020F0502020204030204" pitchFamily="34" charset="0"/>
              </a:rPr>
              <a:t>entro il mese di ottobre</a:t>
            </a:r>
            <a:endParaRPr lang="it-IT" b="1" dirty="0" smtClean="0"/>
          </a:p>
          <a:p>
            <a:pPr marL="285750" indent="-285750">
              <a:buFont typeface="Arial" panose="020B0604020202020204" pitchFamily="34" charset="0"/>
              <a:buChar char="•"/>
            </a:pPr>
            <a:r>
              <a:rPr lang="it-IT" dirty="0" smtClean="0"/>
              <a:t>Predispone il PIANO DI EVACUAZIONE, </a:t>
            </a:r>
            <a:r>
              <a:rPr lang="it-IT" dirty="0"/>
              <a:t>avendo cura di segnalare i percorsi da seguire per evacuare l’edificio in </a:t>
            </a:r>
            <a:r>
              <a:rPr lang="it-IT" dirty="0" smtClean="0"/>
              <a:t>sicurezza, (la scadenza viene concordata in sede di Commissione Sicurezza, come anche le date delle prove di evacuazione, 3 nel corso dell’anno scolastico).</a:t>
            </a:r>
          </a:p>
          <a:p>
            <a:pPr algn="just"/>
            <a:r>
              <a:rPr lang="it-IT" dirty="0" smtClean="0"/>
              <a:t>  Nell’eventualità che in corso d’anno </a:t>
            </a:r>
            <a:r>
              <a:rPr lang="it-IT" dirty="0"/>
              <a:t>siano presenti a scuola alunni con fratture agli arti inferiori, quindi ingessati, l’ </a:t>
            </a:r>
            <a:r>
              <a:rPr lang="it-IT" dirty="0" err="1"/>
              <a:t>Aspp</a:t>
            </a:r>
            <a:r>
              <a:rPr lang="it-IT" dirty="0"/>
              <a:t> deve modificare opportunamente il Piano di evacuazione.</a:t>
            </a:r>
          </a:p>
          <a:p>
            <a:pPr marL="285750" indent="-285750" algn="just">
              <a:buFont typeface="Arial" panose="020B0604020202020204" pitchFamily="34" charset="0"/>
              <a:buChar char="•"/>
            </a:pPr>
            <a:r>
              <a:rPr lang="it-IT" dirty="0" smtClean="0"/>
              <a:t>Predispone  </a:t>
            </a:r>
            <a:r>
              <a:rPr lang="it-IT" dirty="0"/>
              <a:t>la tabella PROSPETTO CAPIENZE AULE indicante la superficie di ogni aula, la capienza dichiarata dall’ufficio tecnico del Comune ed il numero aggiornato degli alunni, allegando </a:t>
            </a:r>
            <a:r>
              <a:rPr lang="it-IT" dirty="0" smtClean="0"/>
              <a:t>la PLANIMETRIA dell’edificio.</a:t>
            </a:r>
          </a:p>
          <a:p>
            <a:pPr marL="285750" indent="-285750" algn="just">
              <a:buFont typeface="Arial" panose="020B0604020202020204" pitchFamily="34" charset="0"/>
              <a:buChar char="•"/>
            </a:pPr>
            <a:r>
              <a:rPr lang="it-IT" dirty="0" smtClean="0"/>
              <a:t>Indice la RIUNIONE INFORMATIVA con tutto il personale, docente e ATA che opera </a:t>
            </a:r>
            <a:r>
              <a:rPr lang="it-IT" dirty="0" smtClean="0"/>
              <a:t>nell’edificio, educatori, convocando anche </a:t>
            </a:r>
            <a:r>
              <a:rPr lang="it-IT" dirty="0"/>
              <a:t>il personale Riunisce anche il personale che opera in mensa (cuoca, addetta allo scodellamento, personale addetto alla sorveglianza degli alunni), </a:t>
            </a:r>
            <a:r>
              <a:rPr lang="it-IT" dirty="0" smtClean="0"/>
              <a:t>e quello che si occupa del servizio di </a:t>
            </a:r>
            <a:r>
              <a:rPr lang="it-IT" dirty="0" err="1" smtClean="0"/>
              <a:t>pre</a:t>
            </a:r>
            <a:r>
              <a:rPr lang="it-IT" dirty="0" smtClean="0"/>
              <a:t> e dopo-scuola</a:t>
            </a:r>
            <a:r>
              <a:rPr lang="it-IT" dirty="0" smtClean="0"/>
              <a:t>.  </a:t>
            </a:r>
            <a:endParaRPr lang="it-IT" dirty="0" smtClean="0"/>
          </a:p>
          <a:p>
            <a:pPr marL="285750" indent="-285750" algn="just">
              <a:buFont typeface="Arial" panose="020B0604020202020204" pitchFamily="34" charset="0"/>
              <a:buChar char="•"/>
            </a:pPr>
            <a:r>
              <a:rPr lang="it-IT" dirty="0" smtClean="0"/>
              <a:t>Occorre </a:t>
            </a:r>
            <a:r>
              <a:rPr lang="it-IT" dirty="0"/>
              <a:t>inviare in Segreteria la convocazione, di cui si fornisce un modello, (verrà inserita in BACHECA, visibile ai docenti) ed una copia sarà consegnata a mano al personale della mensa, </a:t>
            </a:r>
            <a:r>
              <a:rPr lang="it-IT" dirty="0" smtClean="0"/>
              <a:t>del </a:t>
            </a:r>
            <a:r>
              <a:rPr lang="it-IT" dirty="0" err="1" smtClean="0"/>
              <a:t>pre</a:t>
            </a:r>
            <a:r>
              <a:rPr lang="it-IT" dirty="0" smtClean="0"/>
              <a:t> </a:t>
            </a:r>
            <a:r>
              <a:rPr lang="it-IT" dirty="0"/>
              <a:t>e dopo </a:t>
            </a:r>
            <a:r>
              <a:rPr lang="it-IT" dirty="0" smtClean="0"/>
              <a:t>scuola, oppure inviata alla ditta del servizio di refezione.</a:t>
            </a:r>
          </a:p>
          <a:p>
            <a:pPr algn="just"/>
            <a:r>
              <a:rPr lang="it-IT" dirty="0" smtClean="0"/>
              <a:t>    </a:t>
            </a:r>
            <a:r>
              <a:rPr lang="it-IT" dirty="0"/>
              <a:t>Verrà illustrato il Piano di Evacuazione e ci si soffermerà sulle  disposizioni </a:t>
            </a:r>
            <a:endParaRPr lang="it-IT" dirty="0" smtClean="0"/>
          </a:p>
          <a:p>
            <a:pPr algn="just"/>
            <a:r>
              <a:rPr lang="it-IT" dirty="0"/>
              <a:t> </a:t>
            </a:r>
            <a:r>
              <a:rPr lang="it-IT" dirty="0" smtClean="0"/>
              <a:t> </a:t>
            </a:r>
            <a:r>
              <a:rPr lang="it-IT" dirty="0" smtClean="0"/>
              <a:t>  presenti </a:t>
            </a:r>
            <a:r>
              <a:rPr lang="it-IT" dirty="0"/>
              <a:t>nelle seguenti circolari:</a:t>
            </a:r>
          </a:p>
          <a:p>
            <a:pPr algn="just"/>
            <a:r>
              <a:rPr lang="it-IT" dirty="0" smtClean="0"/>
              <a:t>-    Disposizioni </a:t>
            </a:r>
            <a:r>
              <a:rPr lang="it-IT" dirty="0"/>
              <a:t>rischio </a:t>
            </a:r>
            <a:r>
              <a:rPr lang="it-IT" dirty="0" smtClean="0"/>
              <a:t>elettrico </a:t>
            </a:r>
          </a:p>
          <a:p>
            <a:pPr marL="285750" indent="-285750" algn="just">
              <a:buFontTx/>
              <a:buChar char="-"/>
            </a:pPr>
            <a:r>
              <a:rPr lang="it-IT" dirty="0" smtClean="0"/>
              <a:t>Informativa </a:t>
            </a:r>
            <a:r>
              <a:rPr lang="it-IT" dirty="0"/>
              <a:t>sulla privacy (protezione dei dati personali </a:t>
            </a:r>
            <a:r>
              <a:rPr lang="it-IT" dirty="0" smtClean="0"/>
              <a:t>)</a:t>
            </a:r>
          </a:p>
          <a:p>
            <a:pPr marL="285750" indent="-285750">
              <a:buFont typeface="Arial" panose="020B0604020202020204" pitchFamily="34" charset="0"/>
              <a:buChar char="•"/>
            </a:pPr>
            <a:endParaRPr lang="it-IT" dirty="0" smtClean="0"/>
          </a:p>
          <a:p>
            <a:r>
              <a:rPr lang="it-IT" dirty="0"/>
              <a:t> </a:t>
            </a:r>
          </a:p>
        </p:txBody>
      </p:sp>
      <p:sp>
        <p:nvSpPr>
          <p:cNvPr id="3" name="Freccia a destra 2"/>
          <p:cNvSpPr/>
          <p:nvPr/>
        </p:nvSpPr>
        <p:spPr>
          <a:xfrm>
            <a:off x="2756079" y="1223493"/>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44610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27289" y="154547"/>
            <a:ext cx="7225047" cy="7817525"/>
          </a:xfrm>
          <a:prstGeom prst="rect">
            <a:avLst/>
          </a:prstGeom>
          <a:noFill/>
          <a:ln w="76200">
            <a:solidFill>
              <a:schemeClr val="accent4">
                <a:lumMod val="60000"/>
                <a:lumOff val="40000"/>
              </a:schemeClr>
            </a:solidFill>
          </a:ln>
        </p:spPr>
        <p:txBody>
          <a:bodyPr wrap="square" rtlCol="0">
            <a:spAutoFit/>
          </a:bodyPr>
          <a:lstStyle/>
          <a:p>
            <a:pPr marL="285750" indent="-285750" algn="just">
              <a:buFontTx/>
              <a:buChar char="-"/>
            </a:pPr>
            <a:r>
              <a:rPr lang="it-IT" dirty="0"/>
              <a:t>Regolamento </a:t>
            </a:r>
            <a:r>
              <a:rPr lang="it-IT" dirty="0" smtClean="0"/>
              <a:t>infortuni</a:t>
            </a:r>
          </a:p>
          <a:p>
            <a:pPr marL="285750" indent="-285750" algn="just">
              <a:buFontTx/>
              <a:buChar char="-"/>
            </a:pPr>
            <a:r>
              <a:rPr lang="it-IT" dirty="0" smtClean="0"/>
              <a:t>Informativa gestanti</a:t>
            </a:r>
            <a:endParaRPr lang="it-IT" dirty="0"/>
          </a:p>
          <a:p>
            <a:pPr algn="just"/>
            <a:r>
              <a:rPr lang="it-IT" u="sng" dirty="0"/>
              <a:t>-    Protocollo di contenimento Emergenza Sanitaria COVID -19</a:t>
            </a:r>
            <a:r>
              <a:rPr lang="it-IT" dirty="0"/>
              <a:t>. </a:t>
            </a:r>
          </a:p>
          <a:p>
            <a:r>
              <a:rPr lang="it-IT" dirty="0" smtClean="0"/>
              <a:t>Ogni </a:t>
            </a:r>
            <a:r>
              <a:rPr lang="it-IT" dirty="0"/>
              <a:t>plesso attende di avere tutto il personale in servizio (soprattutto gli insegnanti di sostegno) per stabilire </a:t>
            </a:r>
            <a:r>
              <a:rPr lang="it-IT" u="sng" dirty="0"/>
              <a:t>la data che verrà comunicata alla referente </a:t>
            </a:r>
            <a:r>
              <a:rPr lang="it-IT" dirty="0"/>
              <a:t>affinché possa trasmettere il prospetto alla Dirigente. </a:t>
            </a:r>
          </a:p>
          <a:p>
            <a:r>
              <a:rPr lang="it-IT" dirty="0"/>
              <a:t>Successivamente si dovrà predisporre il </a:t>
            </a:r>
            <a:r>
              <a:rPr lang="it-IT" u="sng" dirty="0"/>
              <a:t>verbale da inviare alla </a:t>
            </a:r>
            <a:r>
              <a:rPr lang="it-IT" u="sng" dirty="0" smtClean="0"/>
              <a:t>referente, unitamente alle firme dei presenti</a:t>
            </a:r>
            <a:r>
              <a:rPr lang="it-IT" dirty="0" smtClean="0"/>
              <a:t>;</a:t>
            </a:r>
            <a:endParaRPr lang="it-IT" dirty="0" smtClean="0"/>
          </a:p>
          <a:p>
            <a:pPr marL="285750" indent="-285750">
              <a:buFont typeface="Arial" panose="020B0604020202020204" pitchFamily="34" charset="0"/>
              <a:buChar char="•"/>
            </a:pPr>
            <a:r>
              <a:rPr lang="it-IT" dirty="0" smtClean="0"/>
              <a:t>Collabora </a:t>
            </a:r>
            <a:r>
              <a:rPr lang="it-IT" dirty="0" smtClean="0"/>
              <a:t>con l’insegnante di sostegno per compilare la SCHEDA INFORMATIVA DISABILI che andrà firmata anche dal preposto.</a:t>
            </a:r>
          </a:p>
          <a:p>
            <a:pPr algn="ctr"/>
            <a:r>
              <a:rPr lang="it-IT" sz="1600" b="1" dirty="0" smtClean="0"/>
              <a:t>I </a:t>
            </a:r>
            <a:r>
              <a:rPr lang="it-IT" sz="1600" b="1" dirty="0" smtClean="0"/>
              <a:t>VERBALI E  TUTTA LA DOCUMENTAZIONE  VANNO INVIATI ALLA REFERENTE </a:t>
            </a:r>
            <a:r>
              <a:rPr lang="it-IT" dirty="0" smtClean="0">
                <a:hlinkClick r:id="rId2"/>
              </a:rPr>
              <a:t>referentesicurezza@icfavria.edu.it</a:t>
            </a:r>
            <a:endParaRPr lang="it-IT" dirty="0" smtClean="0"/>
          </a:p>
          <a:p>
            <a:r>
              <a:rPr lang="it-IT" dirty="0" smtClean="0"/>
              <a:t>All’arrivo </a:t>
            </a:r>
            <a:r>
              <a:rPr lang="it-IT" dirty="0" smtClean="0"/>
              <a:t>di nuovo personale docente, ATA, tirocinanti, supplenti o esperti</a:t>
            </a:r>
            <a:r>
              <a:rPr lang="it-IT" dirty="0" smtClean="0"/>
              <a:t>, sostituti di personale di vigilanza, </a:t>
            </a:r>
            <a:r>
              <a:rPr lang="it-IT" u="sng" dirty="0" smtClean="0"/>
              <a:t>anche se occasionale e per poche ore,</a:t>
            </a:r>
            <a:r>
              <a:rPr lang="it-IT" dirty="0" smtClean="0"/>
              <a:t> </a:t>
            </a:r>
            <a:r>
              <a:rPr lang="it-IT" dirty="0" smtClean="0"/>
              <a:t>occorre riferire le stesse informazioni, in modo particolare riferite al piano di evacuazione, compilando il modulo </a:t>
            </a:r>
          </a:p>
          <a:p>
            <a:r>
              <a:rPr lang="it-IT" dirty="0"/>
              <a:t>  </a:t>
            </a:r>
            <a:r>
              <a:rPr lang="it-IT" dirty="0" smtClean="0"/>
              <a:t>  </a:t>
            </a:r>
            <a:r>
              <a:rPr lang="it-IT" b="1" dirty="0" smtClean="0"/>
              <a:t>«Verbale </a:t>
            </a:r>
            <a:r>
              <a:rPr lang="it-IT" b="1" dirty="0"/>
              <a:t>della riunione addetti alla sicurezza con </a:t>
            </a:r>
            <a:r>
              <a:rPr lang="it-IT" b="1" dirty="0" smtClean="0"/>
              <a:t>personale</a:t>
            </a:r>
          </a:p>
          <a:p>
            <a:r>
              <a:rPr lang="it-IT" b="1" dirty="0" smtClean="0"/>
              <a:t>      esterno </a:t>
            </a:r>
            <a:r>
              <a:rPr lang="it-IT" b="1" dirty="0"/>
              <a:t>che opera nell’edificio </a:t>
            </a:r>
            <a:r>
              <a:rPr lang="it-IT" b="1" dirty="0" smtClean="0"/>
              <a:t>scolastico</a:t>
            </a:r>
            <a:r>
              <a:rPr lang="it-IT" b="1" dirty="0" smtClean="0"/>
              <a:t>».</a:t>
            </a:r>
          </a:p>
          <a:p>
            <a:pPr algn="ctr"/>
            <a:r>
              <a:rPr lang="it-IT" u="sng" dirty="0" smtClean="0"/>
              <a:t>Il modulo</a:t>
            </a:r>
            <a:r>
              <a:rPr lang="it-IT" u="sng" dirty="0" smtClean="0"/>
              <a:t> firmato andrà scansionato ed inoltrato alla segreteria.</a:t>
            </a:r>
          </a:p>
          <a:p>
            <a:r>
              <a:rPr lang="it-IT" dirty="0" smtClean="0"/>
              <a:t>Se ne consegnerà una copia al soggetto interessato.</a:t>
            </a:r>
            <a:endParaRPr lang="it-IT" dirty="0" smtClean="0"/>
          </a:p>
          <a:p>
            <a:endParaRPr lang="it-IT" u="sng" dirty="0"/>
          </a:p>
          <a:p>
            <a:endParaRPr lang="it-IT" u="sng" dirty="0" smtClean="0"/>
          </a:p>
          <a:p>
            <a:endParaRPr lang="it-IT" u="sng" dirty="0" smtClean="0"/>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1250645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704563" y="759854"/>
            <a:ext cx="8371268" cy="6186309"/>
          </a:xfrm>
          <a:prstGeom prst="rect">
            <a:avLst/>
          </a:prstGeom>
          <a:noFill/>
          <a:ln w="76200">
            <a:solidFill>
              <a:schemeClr val="accent4">
                <a:lumMod val="60000"/>
                <a:lumOff val="40000"/>
              </a:schemeClr>
            </a:solidFill>
          </a:ln>
        </p:spPr>
        <p:txBody>
          <a:bodyPr wrap="square" rtlCol="0">
            <a:spAutoFit/>
          </a:bodyPr>
          <a:lstStyle/>
          <a:p>
            <a:pPr algn="ctr"/>
            <a:r>
              <a:rPr lang="it-IT" b="1" dirty="0" smtClean="0"/>
              <a:t>…………..in corso d’anno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C</a:t>
            </a:r>
            <a:r>
              <a:rPr lang="it-IT" dirty="0" smtClean="0"/>
              <a:t>ompila </a:t>
            </a:r>
            <a:r>
              <a:rPr lang="it-IT" dirty="0"/>
              <a:t>il “Registro dei controlli e della manutenzione” annotando con scrupolo i controlli  all’impianto di illuminazione d’emergenza, ai dispositivi e presidi antincendio (estintori, manichette, naspi, dispositivo di allarme), i controlli semestrali del tecnico della ditta incaricata, gli interventi di manutenzione ordinaria e straordinaria (specie quelli all’impianto elettrico), le prove di evacuazione </a:t>
            </a:r>
            <a:r>
              <a:rPr lang="it-IT" dirty="0" smtClean="0"/>
              <a:t>effettuate;</a:t>
            </a:r>
            <a:r>
              <a:rPr lang="it-IT" dirty="0"/>
              <a:t> </a:t>
            </a:r>
            <a:endParaRPr lang="it-IT" dirty="0" smtClean="0"/>
          </a:p>
          <a:p>
            <a:pPr marL="285750" indent="-285750">
              <a:buFont typeface="Arial" panose="020B0604020202020204" pitchFamily="34" charset="0"/>
              <a:buChar char="•"/>
            </a:pPr>
            <a:r>
              <a:rPr lang="it-IT" dirty="0" smtClean="0"/>
              <a:t>N. b. -Si </a:t>
            </a:r>
            <a:r>
              <a:rPr lang="it-IT" dirty="0"/>
              <a:t>ribadisce che il tecnico che effettua l’intervento deve firmare l’annotazione del lavoro svolto, sul medesimo registro.</a:t>
            </a:r>
          </a:p>
          <a:p>
            <a:r>
              <a:rPr lang="it-IT" dirty="0" smtClean="0"/>
              <a:t> </a:t>
            </a:r>
          </a:p>
          <a:p>
            <a:pPr marL="285750" indent="-285750">
              <a:buFont typeface="Arial" panose="020B0604020202020204" pitchFamily="34" charset="0"/>
              <a:buChar char="•"/>
            </a:pPr>
            <a:r>
              <a:rPr lang="it-IT" dirty="0"/>
              <a:t>Nel corso dell’anno scolastico, quando nell’edificio sono presenti specialisti di progetti comunali o di istituto, educatori, studenti in fase di tirocinio o di alternanza scuola-lavoro, o occorre illustrare a tale personale esterno le vie di fuga ed i principali rischi presenti con le relative misure di salvaguardia cui attenersi in caso di calamità; verrà compilato un verbale su apposito modulo predisposto dalla Direzione, </a:t>
            </a:r>
            <a:r>
              <a:rPr lang="it-IT" dirty="0" smtClean="0"/>
              <a:t> </a:t>
            </a:r>
            <a:r>
              <a:rPr lang="it-IT" dirty="0"/>
              <a:t>facendolo </a:t>
            </a:r>
            <a:r>
              <a:rPr lang="it-IT" dirty="0" smtClean="0"/>
              <a:t>firmare, consegnandone una copia al soggetto in questione </a:t>
            </a:r>
            <a:r>
              <a:rPr lang="it-IT" dirty="0"/>
              <a:t>ed inviandone copia scannerizzata in </a:t>
            </a:r>
            <a:r>
              <a:rPr lang="it-IT" dirty="0" smtClean="0"/>
              <a:t>Segreteria (</a:t>
            </a:r>
            <a:r>
              <a:rPr lang="it-IT" dirty="0" err="1" smtClean="0"/>
              <a:t>rif.</a:t>
            </a:r>
            <a:r>
              <a:rPr lang="it-IT" dirty="0" smtClean="0"/>
              <a:t> slide precedente);</a:t>
            </a:r>
            <a:endParaRPr lang="it-IT" dirty="0" smtClean="0"/>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1707097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493</TotalTime>
  <Words>1862</Words>
  <Application>Microsoft Office PowerPoint</Application>
  <PresentationFormat>Widescreen</PresentationFormat>
  <Paragraphs>212</Paragraphs>
  <Slides>23</Slides>
  <Notes>0</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23</vt:i4>
      </vt:variant>
    </vt:vector>
  </HeadingPairs>
  <TitlesOfParts>
    <vt:vector size="34" baseType="lpstr">
      <vt:lpstr>Arial</vt:lpstr>
      <vt:lpstr>Arial Black</vt:lpstr>
      <vt:lpstr>Calibri</vt:lpstr>
      <vt:lpstr>Century Gothic</vt:lpstr>
      <vt:lpstr>Comic Sans MS</vt:lpstr>
      <vt:lpstr>Stencil</vt:lpstr>
      <vt:lpstr>Symbol</vt:lpstr>
      <vt:lpstr>Times New Roman</vt:lpstr>
      <vt:lpstr>Verdana</vt:lpstr>
      <vt:lpstr>Wingdings 3</vt:lpstr>
      <vt:lpstr>Filo</vt:lpstr>
      <vt:lpstr>INCARICHI  SICUREZZA</vt:lpstr>
      <vt:lpstr>Presentazione standard di PowerPoint</vt:lpstr>
      <vt:lpstr>LA  SICUREZZA  SUL LAVORO SOGGETTI COINVOLTI E ORGANIGRAMMA  </vt:lpstr>
      <vt:lpstr>Presentazione standard di PowerPoint</vt:lpstr>
      <vt:lpstr>In ogni edificio scolastico deve essere presente un organigramma completo dei  nominativi riferiti ad ogni soggetto della sicurezza  (figura sensibile). </vt:lpstr>
      <vt:lpstr>COMPITI E MANSIONI ASPP ADDETTO AL SERVIZIO DI PREVENZIONE E PROTEZIONE  </vt:lpstr>
      <vt:lpstr>Presentazione standard di PowerPoint</vt:lpstr>
      <vt:lpstr>Presentazione standard di PowerPoint</vt:lpstr>
      <vt:lpstr>Presentazione standard di PowerPoint</vt:lpstr>
      <vt:lpstr>Presentazione standard di PowerPoint</vt:lpstr>
      <vt:lpstr>PRINCIPALI COMPITI DELL’ADDETTO ALL’ATTUAZIONE DELLE MISURE DI PREVENZIONE INCENDI.  SPILA</vt:lpstr>
      <vt:lpstr>Presentazione standard di PowerPoint</vt:lpstr>
      <vt:lpstr>Presentazione standard di PowerPoint</vt:lpstr>
      <vt:lpstr>Presentazione standard di PowerPoint</vt:lpstr>
      <vt:lpstr>CARTELLONISTICA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MODULISTICA SICUREZZA</vt:lpstr>
      <vt:lpstr>GRAZIE PER L’ATTENZIONE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INCARICHI  SICUREZZA</dc:title>
  <dc:creator>Luisa</dc:creator>
  <cp:lastModifiedBy>Luisa</cp:lastModifiedBy>
  <cp:revision>89</cp:revision>
  <dcterms:created xsi:type="dcterms:W3CDTF">2021-09-03T20:16:27Z</dcterms:created>
  <dcterms:modified xsi:type="dcterms:W3CDTF">2021-09-16T20:22:16Z</dcterms:modified>
</cp:coreProperties>
</file>