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1"/>
  </p:notesMasterIdLst>
  <p:sldIdLst>
    <p:sldId id="256" r:id="rId2"/>
    <p:sldId id="346" r:id="rId3"/>
    <p:sldId id="347" r:id="rId4"/>
    <p:sldId id="348" r:id="rId5"/>
    <p:sldId id="349" r:id="rId6"/>
    <p:sldId id="350" r:id="rId7"/>
    <p:sldId id="351" r:id="rId8"/>
    <p:sldId id="352" r:id="rId9"/>
    <p:sldId id="277" r:id="rId10"/>
    <p:sldId id="257" r:id="rId11"/>
    <p:sldId id="280" r:id="rId12"/>
    <p:sldId id="281" r:id="rId13"/>
    <p:sldId id="283" r:id="rId14"/>
    <p:sldId id="282" r:id="rId15"/>
    <p:sldId id="284" r:id="rId16"/>
    <p:sldId id="285" r:id="rId17"/>
    <p:sldId id="286" r:id="rId18"/>
    <p:sldId id="287" r:id="rId19"/>
    <p:sldId id="288" r:id="rId20"/>
    <p:sldId id="289" r:id="rId21"/>
    <p:sldId id="290" r:id="rId22"/>
    <p:sldId id="293" r:id="rId23"/>
    <p:sldId id="294" r:id="rId24"/>
    <p:sldId id="295" r:id="rId25"/>
    <p:sldId id="298" r:id="rId26"/>
    <p:sldId id="259" r:id="rId27"/>
    <p:sldId id="302" r:id="rId28"/>
    <p:sldId id="299" r:id="rId29"/>
    <p:sldId id="301" r:id="rId30"/>
    <p:sldId id="306" r:id="rId31"/>
    <p:sldId id="307" r:id="rId32"/>
    <p:sldId id="305" r:id="rId33"/>
    <p:sldId id="303" r:id="rId34"/>
    <p:sldId id="308" r:id="rId35"/>
    <p:sldId id="310" r:id="rId36"/>
    <p:sldId id="311" r:id="rId37"/>
    <p:sldId id="312" r:id="rId38"/>
    <p:sldId id="329" r:id="rId39"/>
    <p:sldId id="330" r:id="rId40"/>
    <p:sldId id="331" r:id="rId41"/>
    <p:sldId id="332" r:id="rId42"/>
    <p:sldId id="333" r:id="rId43"/>
    <p:sldId id="334" r:id="rId44"/>
    <p:sldId id="335" r:id="rId45"/>
    <p:sldId id="336" r:id="rId46"/>
    <p:sldId id="337" r:id="rId47"/>
    <p:sldId id="338" r:id="rId48"/>
    <p:sldId id="339" r:id="rId49"/>
    <p:sldId id="343" r:id="rId50"/>
    <p:sldId id="340" r:id="rId51"/>
    <p:sldId id="341" r:id="rId52"/>
    <p:sldId id="342" r:id="rId53"/>
    <p:sldId id="344" r:id="rId54"/>
    <p:sldId id="345" r:id="rId55"/>
    <p:sldId id="315" r:id="rId56"/>
    <p:sldId id="314" r:id="rId57"/>
    <p:sldId id="296" r:id="rId58"/>
    <p:sldId id="323" r:id="rId59"/>
    <p:sldId id="325"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56" autoAdjust="0"/>
  </p:normalViewPr>
  <p:slideViewPr>
    <p:cSldViewPr snapToGrid="0">
      <p:cViewPr varScale="1">
        <p:scale>
          <a:sx n="86" d="100"/>
          <a:sy n="86" d="100"/>
        </p:scale>
        <p:origin x="53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7T13:18:23.929"/>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0 1,'742'0,"-723"1,-1 1,32 7,26 3,106-11,-122-4,0 4,1 2,87 15,114 45,-261-62,0-1,0 1,0-1,0 0,0 1,0-1,0 0,0 0,0 0,0 0,0 0,0 0,0 0,0 0,0 0,0 0,0-1,0 1,0 0,0-1,-1 1,1-1,0 1,0-1,0 1,0-1,-1 1,1-1,0 0,0-1,4-10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7T13:18:26.617"/>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0 196,'1555'0,"-1512"-6,-43 5,1 1,0 0,-1 0,1 0,0 0,-1-1,1 1,0 0,-1-1,1 1,-1-1,1 1,0 0,-1-1,1 1,-1-1,0 1,1-1,-1 0,1 0,-1 0,0 0,-1 0,1 0,-1 1,1-1,-1 0,1 1,-1-1,0 0,1 1,-1-1,0 1,1-1,-1 1,0-1,0 1,0-1,1 1,-1 0,0-1,0 1,-1 0,-13-5,0 1,0 1,0 0,-24-1,-4-1,-234-31,-153-23,138 12,278 46,-1 1,1 0,0 1,-1 1,-26 6,-33 3,-36 2,-18 0,104-12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27T13:18:27.480"/>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1 0,'37'2,"66"10,-18 0,974 128,-1006-134,-1-2,78-4,-54-2,-13-2,-1-3,0-3,96-28,-107 25,26-7,122-14,-162 29,-7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803B2-CDBB-4243-891C-C2502B4EF324}" type="datetimeFigureOut">
              <a:rPr lang="it-IT" smtClean="0"/>
              <a:t>28/09/2021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BBF5DA-4306-413D-A9BF-B4543B139D89}" type="slidenum">
              <a:rPr lang="it-IT" smtClean="0"/>
              <a:t>‹N›</a:t>
            </a:fld>
            <a:endParaRPr lang="it-IT"/>
          </a:p>
        </p:txBody>
      </p:sp>
    </p:spTree>
    <p:extLst>
      <p:ext uri="{BB962C8B-B14F-4D97-AF65-F5344CB8AC3E}">
        <p14:creationId xmlns:p14="http://schemas.microsoft.com/office/powerpoint/2010/main" val="4198782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1BBF5DA-4306-413D-A9BF-B4543B139D89}" type="slidenum">
              <a:rPr lang="it-IT" smtClean="0"/>
              <a:t>55</a:t>
            </a:fld>
            <a:endParaRPr lang="it-IT"/>
          </a:p>
        </p:txBody>
      </p:sp>
    </p:spTree>
    <p:extLst>
      <p:ext uri="{BB962C8B-B14F-4D97-AF65-F5344CB8AC3E}">
        <p14:creationId xmlns:p14="http://schemas.microsoft.com/office/powerpoint/2010/main" val="3288726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C02706CA-7D7D-4DEB-A113-FFF6E26A43B9}" type="datetimeFigureOut">
              <a:rPr lang="it-IT" smtClean="0"/>
              <a:t>28/09/2021</a:t>
            </a:fld>
            <a:endParaRPr lang="it-IT"/>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it-IT"/>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BEF3FF01-D52C-4226-9E66-1FB7FEF54CE9}" type="slidenum">
              <a:rPr lang="it-IT" smtClean="0"/>
              <a:t>‹N›</a:t>
            </a:fld>
            <a:endParaRPr lang="it-IT"/>
          </a:p>
        </p:txBody>
      </p:sp>
    </p:spTree>
    <p:extLst>
      <p:ext uri="{BB962C8B-B14F-4D97-AF65-F5344CB8AC3E}">
        <p14:creationId xmlns:p14="http://schemas.microsoft.com/office/powerpoint/2010/main" val="128483891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02706CA-7D7D-4DEB-A113-FFF6E26A43B9}" type="datetimeFigureOut">
              <a:rPr lang="it-IT" smtClean="0"/>
              <a:t>28/09/2021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EF3FF01-D52C-4226-9E66-1FB7FEF54CE9}" type="slidenum">
              <a:rPr lang="it-IT" smtClean="0"/>
              <a:t>‹N›</a:t>
            </a:fld>
            <a:endParaRPr lang="it-IT"/>
          </a:p>
        </p:txBody>
      </p:sp>
    </p:spTree>
    <p:extLst>
      <p:ext uri="{BB962C8B-B14F-4D97-AF65-F5344CB8AC3E}">
        <p14:creationId xmlns:p14="http://schemas.microsoft.com/office/powerpoint/2010/main" val="69210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02706CA-7D7D-4DEB-A113-FFF6E26A43B9}" type="datetimeFigureOut">
              <a:rPr lang="it-IT" smtClean="0"/>
              <a:t>28/09/2021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EF3FF01-D52C-4226-9E66-1FB7FEF54CE9}" type="slidenum">
              <a:rPr lang="it-IT" smtClean="0"/>
              <a:t>‹N›</a:t>
            </a:fld>
            <a:endParaRPr lang="it-IT"/>
          </a:p>
        </p:txBody>
      </p:sp>
    </p:spTree>
    <p:extLst>
      <p:ext uri="{BB962C8B-B14F-4D97-AF65-F5344CB8AC3E}">
        <p14:creationId xmlns:p14="http://schemas.microsoft.com/office/powerpoint/2010/main" val="391174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02706CA-7D7D-4DEB-A113-FFF6E26A43B9}" type="datetimeFigureOut">
              <a:rPr lang="it-IT" smtClean="0"/>
              <a:t>28/09/2021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EF3FF01-D52C-4226-9E66-1FB7FEF54CE9}" type="slidenum">
              <a:rPr lang="it-IT" smtClean="0"/>
              <a:t>‹N›</a:t>
            </a:fld>
            <a:endParaRPr lang="it-IT"/>
          </a:p>
        </p:txBody>
      </p:sp>
    </p:spTree>
    <p:extLst>
      <p:ext uri="{BB962C8B-B14F-4D97-AF65-F5344CB8AC3E}">
        <p14:creationId xmlns:p14="http://schemas.microsoft.com/office/powerpoint/2010/main" val="3319846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02706CA-7D7D-4DEB-A113-FFF6E26A43B9}" type="datetimeFigureOut">
              <a:rPr lang="it-IT" smtClean="0"/>
              <a:t>28/09/2021</a:t>
            </a:fld>
            <a:endParaRPr lang="it-IT"/>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it-IT"/>
          </a:p>
        </p:txBody>
      </p:sp>
      <p:sp>
        <p:nvSpPr>
          <p:cNvPr id="6" name="Slide Number Placeholder 5"/>
          <p:cNvSpPr>
            <a:spLocks noGrp="1"/>
          </p:cNvSpPr>
          <p:nvPr>
            <p:ph type="sldNum" sz="quarter" idx="12"/>
          </p:nvPr>
        </p:nvSpPr>
        <p:spPr>
          <a:xfrm>
            <a:off x="8604504" y="5211060"/>
            <a:ext cx="2112264" cy="228600"/>
          </a:xfrm>
        </p:spPr>
        <p:txBody>
          <a:bodyPr/>
          <a:lstStyle/>
          <a:p>
            <a:fld id="{BEF3FF01-D52C-4226-9E66-1FB7FEF54CE9}" type="slidenum">
              <a:rPr lang="it-IT" smtClean="0"/>
              <a:t>‹N›</a:t>
            </a:fld>
            <a:endParaRPr lang="it-IT"/>
          </a:p>
        </p:txBody>
      </p:sp>
    </p:spTree>
    <p:extLst>
      <p:ext uri="{BB962C8B-B14F-4D97-AF65-F5344CB8AC3E}">
        <p14:creationId xmlns:p14="http://schemas.microsoft.com/office/powerpoint/2010/main" val="935714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02706CA-7D7D-4DEB-A113-FFF6E26A43B9}" type="datetimeFigureOut">
              <a:rPr lang="it-IT" smtClean="0"/>
              <a:t>28/09/2021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EF3FF01-D52C-4226-9E66-1FB7FEF54CE9}" type="slidenum">
              <a:rPr lang="it-IT" smtClean="0"/>
              <a:t>‹N›</a:t>
            </a:fld>
            <a:endParaRPr lang="it-IT"/>
          </a:p>
        </p:txBody>
      </p:sp>
    </p:spTree>
    <p:extLst>
      <p:ext uri="{BB962C8B-B14F-4D97-AF65-F5344CB8AC3E}">
        <p14:creationId xmlns:p14="http://schemas.microsoft.com/office/powerpoint/2010/main" val="317746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02706CA-7D7D-4DEB-A113-FFF6E26A43B9}" type="datetimeFigureOut">
              <a:rPr lang="it-IT" smtClean="0"/>
              <a:t>28/09/2021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EF3FF01-D52C-4226-9E66-1FB7FEF54CE9}" type="slidenum">
              <a:rPr lang="it-IT" smtClean="0"/>
              <a:t>‹N›</a:t>
            </a:fld>
            <a:endParaRPr lang="it-IT"/>
          </a:p>
        </p:txBody>
      </p:sp>
    </p:spTree>
    <p:extLst>
      <p:ext uri="{BB962C8B-B14F-4D97-AF65-F5344CB8AC3E}">
        <p14:creationId xmlns:p14="http://schemas.microsoft.com/office/powerpoint/2010/main" val="50732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02706CA-7D7D-4DEB-A113-FFF6E26A43B9}" type="datetimeFigureOut">
              <a:rPr lang="it-IT" smtClean="0"/>
              <a:t>28/09/2021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EF3FF01-D52C-4226-9E66-1FB7FEF54CE9}" type="slidenum">
              <a:rPr lang="it-IT" smtClean="0"/>
              <a:t>‹N›</a:t>
            </a:fld>
            <a:endParaRPr lang="it-IT"/>
          </a:p>
        </p:txBody>
      </p:sp>
    </p:spTree>
    <p:extLst>
      <p:ext uri="{BB962C8B-B14F-4D97-AF65-F5344CB8AC3E}">
        <p14:creationId xmlns:p14="http://schemas.microsoft.com/office/powerpoint/2010/main" val="1022259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2706CA-7D7D-4DEB-A113-FFF6E26A43B9}" type="datetimeFigureOut">
              <a:rPr lang="it-IT" smtClean="0"/>
              <a:t>28/09/2021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BEF3FF01-D52C-4226-9E66-1FB7FEF54CE9}" type="slidenum">
              <a:rPr lang="it-IT" smtClean="0"/>
              <a:t>‹N›</a:t>
            </a:fld>
            <a:endParaRPr lang="it-IT"/>
          </a:p>
        </p:txBody>
      </p:sp>
    </p:spTree>
    <p:extLst>
      <p:ext uri="{BB962C8B-B14F-4D97-AF65-F5344CB8AC3E}">
        <p14:creationId xmlns:p14="http://schemas.microsoft.com/office/powerpoint/2010/main" val="354022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fld id="{C02706CA-7D7D-4DEB-A113-FFF6E26A43B9}" type="datetimeFigureOut">
              <a:rPr lang="it-IT" smtClean="0"/>
              <a:t>28/09/2021</a:t>
            </a:fld>
            <a:endParaRPr lang="it-IT"/>
          </a:p>
        </p:txBody>
      </p:sp>
      <p:sp>
        <p:nvSpPr>
          <p:cNvPr id="9" name="Footer Placeholder 8"/>
          <p:cNvSpPr>
            <a:spLocks noGrp="1"/>
          </p:cNvSpPr>
          <p:nvPr>
            <p:ph type="ftr" sz="quarter" idx="11"/>
          </p:nvPr>
        </p:nvSpPr>
        <p:spPr/>
        <p:txBody>
          <a:bodyPr/>
          <a:lstStyle>
            <a:lvl1pPr algn="r">
              <a:defRPr/>
            </a:lvl1pPr>
          </a:lstStyle>
          <a:p>
            <a:endParaRPr lang="it-IT"/>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BEF3FF01-D52C-4226-9E66-1FB7FEF54CE9}" type="slidenum">
              <a:rPr lang="it-IT" smtClean="0"/>
              <a:t>‹N›</a:t>
            </a:fld>
            <a:endParaRPr lang="it-IT"/>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88047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C02706CA-7D7D-4DEB-A113-FFF6E26A43B9}" type="datetimeFigureOut">
              <a:rPr lang="it-IT" smtClean="0"/>
              <a:t>28/09/2021</a:t>
            </a:fld>
            <a:endParaRPr lang="it-IT"/>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it-IT"/>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BEF3FF01-D52C-4226-9E66-1FB7FEF54CE9}" type="slidenum">
              <a:rPr lang="it-IT" smtClean="0"/>
              <a:t>‹N›</a:t>
            </a:fld>
            <a:endParaRPr lang="it-IT"/>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1970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02706CA-7D7D-4DEB-A113-FFF6E26A43B9}" type="datetimeFigureOut">
              <a:rPr lang="it-IT" smtClean="0"/>
              <a:t>28/09/2021</a:t>
            </a:fld>
            <a:endParaRPr lang="it-IT"/>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it-IT"/>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BEF3FF01-D52C-4226-9E66-1FB7FEF54CE9}" type="slidenum">
              <a:rPr lang="it-IT" smtClean="0"/>
              <a:t>‹N›</a:t>
            </a:fld>
            <a:endParaRPr lang="it-IT"/>
          </a:p>
        </p:txBody>
      </p:sp>
    </p:spTree>
    <p:extLst>
      <p:ext uri="{BB962C8B-B14F-4D97-AF65-F5344CB8AC3E}">
        <p14:creationId xmlns:p14="http://schemas.microsoft.com/office/powerpoint/2010/main" val="505227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customXml" Target="../ink/ink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https://www.istruzione.it/inclusione-e-nuovo-pei" TargetMode="Externa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5AD605-9D92-4DBC-AF0F-87F2348748A6}"/>
              </a:ext>
            </a:extLst>
          </p:cNvPr>
          <p:cNvSpPr>
            <a:spLocks noGrp="1"/>
          </p:cNvSpPr>
          <p:nvPr>
            <p:ph type="ctrTitle"/>
          </p:nvPr>
        </p:nvSpPr>
        <p:spPr/>
        <p:txBody>
          <a:bodyPr/>
          <a:lstStyle/>
          <a:p>
            <a:r>
              <a:rPr lang="it-IT" b="1" dirty="0">
                <a:solidFill>
                  <a:schemeClr val="accent1"/>
                </a:solidFill>
              </a:rPr>
              <a:t>I NUOVI MODELLI </a:t>
            </a:r>
            <a:r>
              <a:rPr lang="it-IT" b="1">
                <a:solidFill>
                  <a:schemeClr val="accent1"/>
                </a:solidFill>
              </a:rPr>
              <a:t>DI PEI</a:t>
            </a:r>
            <a:endParaRPr lang="it-IT" b="1" dirty="0">
              <a:solidFill>
                <a:schemeClr val="accent1"/>
              </a:solidFill>
            </a:endParaRPr>
          </a:p>
        </p:txBody>
      </p:sp>
      <p:sp>
        <p:nvSpPr>
          <p:cNvPr id="3" name="Sottotitolo 2">
            <a:extLst>
              <a:ext uri="{FF2B5EF4-FFF2-40B4-BE49-F238E27FC236}">
                <a16:creationId xmlns:a16="http://schemas.microsoft.com/office/drawing/2014/main" id="{35C9B7DB-BCBF-476B-B360-EA15F9144CE1}"/>
              </a:ext>
            </a:extLst>
          </p:cNvPr>
          <p:cNvSpPr>
            <a:spLocks noGrp="1"/>
          </p:cNvSpPr>
          <p:nvPr>
            <p:ph type="subTitle" idx="1"/>
          </p:nvPr>
        </p:nvSpPr>
        <p:spPr/>
        <p:txBody>
          <a:bodyPr/>
          <a:lstStyle/>
          <a:p>
            <a:r>
              <a:rPr lang="it-IT" b="1" dirty="0">
                <a:solidFill>
                  <a:schemeClr val="accent1"/>
                </a:solidFill>
              </a:rPr>
              <a:t>Decreto 182/2020</a:t>
            </a:r>
          </a:p>
        </p:txBody>
      </p:sp>
    </p:spTree>
    <p:extLst>
      <p:ext uri="{BB962C8B-B14F-4D97-AF65-F5344CB8AC3E}">
        <p14:creationId xmlns:p14="http://schemas.microsoft.com/office/powerpoint/2010/main" val="1994952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9319AFA-6526-47FB-9DEF-26247F3EE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857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296400" y="1829702"/>
            <a:ext cx="2430780" cy="2369073"/>
          </a:xfrm>
        </p:spPr>
        <p:txBody>
          <a:bodyPr>
            <a:noAutofit/>
          </a:bodyPr>
          <a:lstStyle/>
          <a:p>
            <a:r>
              <a:rPr lang="it-IT" sz="4400" dirty="0"/>
              <a:t>IL NUOVO PEI</a:t>
            </a:r>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p:txBody>
          <a:bodyPr>
            <a:normAutofit lnSpcReduction="10000"/>
          </a:bodyPr>
          <a:lstStyle/>
          <a:p>
            <a:pPr algn="l"/>
            <a:endParaRPr lang="it-IT" sz="1800" b="0" i="0" u="none" strike="noStrike" baseline="0" dirty="0">
              <a:solidFill>
                <a:srgbClr val="000000"/>
              </a:solidFill>
              <a:latin typeface="Calibri" panose="020F0502020204030204" pitchFamily="34" charset="0"/>
            </a:endParaRPr>
          </a:p>
          <a:p>
            <a:pPr marL="0" indent="0">
              <a:lnSpc>
                <a:spcPct val="150000"/>
              </a:lnSpc>
              <a:buNone/>
            </a:pPr>
            <a:r>
              <a:rPr lang="it-IT" sz="2800" b="0" i="0" u="none" strike="noStrike" baseline="0" dirty="0">
                <a:solidFill>
                  <a:srgbClr val="000000"/>
                </a:solidFill>
                <a:latin typeface="Verdana" panose="020B0604030504040204" pitchFamily="34" charset="0"/>
                <a:ea typeface="Verdana" panose="020B0604030504040204" pitchFamily="34" charset="0"/>
              </a:rPr>
              <a:t>È richiamato il principio della </a:t>
            </a:r>
            <a:r>
              <a:rPr lang="it-IT" sz="2800" b="0" i="0" u="sng" strike="noStrike" baseline="0" dirty="0">
                <a:solidFill>
                  <a:srgbClr val="000000"/>
                </a:solidFill>
                <a:latin typeface="Verdana" panose="020B0604030504040204" pitchFamily="34" charset="0"/>
                <a:ea typeface="Verdana" panose="020B0604030504040204" pitchFamily="34" charset="0"/>
              </a:rPr>
              <a:t>corresponsabilità educativa</a:t>
            </a:r>
            <a:r>
              <a:rPr lang="it-IT" sz="2800" b="0" i="0" strike="noStrike" baseline="0" dirty="0">
                <a:solidFill>
                  <a:srgbClr val="000000"/>
                </a:solidFill>
                <a:latin typeface="Verdana" panose="020B0604030504040204" pitchFamily="34" charset="0"/>
                <a:ea typeface="Verdana" panose="020B0604030504040204" pitchFamily="34" charset="0"/>
              </a:rPr>
              <a:t> </a:t>
            </a:r>
            <a:r>
              <a:rPr lang="it-IT" sz="2800" b="0" i="0" u="none" strike="noStrike" baseline="0" dirty="0">
                <a:solidFill>
                  <a:srgbClr val="000000"/>
                </a:solidFill>
                <a:latin typeface="Verdana" panose="020B0604030504040204" pitchFamily="34" charset="0"/>
                <a:ea typeface="Verdana" panose="020B0604030504040204" pitchFamily="34" charset="0"/>
              </a:rPr>
              <a:t>che comporta, ai fini dell’inclusione, una duplice prospettiva: da un lato, l’alunno con disabilità è preso in carico dall’intero team/consiglio di classe; dall’altro, </a:t>
            </a:r>
            <a:r>
              <a:rPr lang="it-IT" sz="2800" b="0" i="0" u="sng" strike="noStrike" baseline="0" dirty="0">
                <a:solidFill>
                  <a:srgbClr val="000000"/>
                </a:solidFill>
                <a:latin typeface="Verdana" panose="020B0604030504040204" pitchFamily="34" charset="0"/>
                <a:ea typeface="Verdana" panose="020B0604030504040204" pitchFamily="34" charset="0"/>
              </a:rPr>
              <a:t>il docente di sostegno è una risorsa per l’intero ambiente di apprendimento</a:t>
            </a:r>
            <a:r>
              <a:rPr lang="it-IT" sz="2800" b="0" i="0" u="none" strike="noStrike" baseline="0" dirty="0">
                <a:solidFill>
                  <a:srgbClr val="000000"/>
                </a:solidFill>
                <a:latin typeface="Verdana" panose="020B0604030504040204" pitchFamily="34" charset="0"/>
                <a:ea typeface="Verdana" panose="020B0604030504040204" pitchFamily="34" charset="0"/>
              </a:rPr>
              <a:t>.</a:t>
            </a:r>
            <a:endParaRPr lang="it-IT" sz="2800" dirty="0">
              <a:latin typeface="Verdana" panose="020B0604030504040204" pitchFamily="34" charset="0"/>
              <a:ea typeface="Verdana" panose="020B0604030504040204" pitchFamily="34" charset="0"/>
            </a:endParaRPr>
          </a:p>
        </p:txBody>
      </p:sp>
      <p:sp>
        <p:nvSpPr>
          <p:cNvPr id="4" name="Segnaposto testo 3">
            <a:extLst>
              <a:ext uri="{FF2B5EF4-FFF2-40B4-BE49-F238E27FC236}">
                <a16:creationId xmlns:a16="http://schemas.microsoft.com/office/drawing/2014/main" id="{AB2B6448-0DD8-4563-8647-AE9B146DDAF3}"/>
              </a:ext>
            </a:extLst>
          </p:cNvPr>
          <p:cNvSpPr>
            <a:spLocks noGrp="1"/>
          </p:cNvSpPr>
          <p:nvPr>
            <p:ph type="body" sz="half" idx="2"/>
          </p:nvPr>
        </p:nvSpPr>
        <p:spPr/>
        <p:txBody>
          <a:bodyPr/>
          <a:lstStyle/>
          <a:p>
            <a:r>
              <a:rPr lang="it-IT" dirty="0"/>
              <a:t>  </a:t>
            </a:r>
          </a:p>
        </p:txBody>
      </p:sp>
    </p:spTree>
    <p:extLst>
      <p:ext uri="{BB962C8B-B14F-4D97-AF65-F5344CB8AC3E}">
        <p14:creationId xmlns:p14="http://schemas.microsoft.com/office/powerpoint/2010/main" val="3916327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296400" y="1829702"/>
            <a:ext cx="2430780" cy="2369073"/>
          </a:xfrm>
        </p:spPr>
        <p:txBody>
          <a:bodyPr>
            <a:noAutofit/>
          </a:bodyPr>
          <a:lstStyle/>
          <a:p>
            <a:r>
              <a:rPr lang="it-IT" sz="4400" dirty="0"/>
              <a:t>IL NUOVO PEI</a:t>
            </a:r>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p:txBody>
          <a:bodyPr/>
          <a:lstStyle/>
          <a:p>
            <a:pPr algn="l"/>
            <a:endParaRPr lang="it-IT" sz="1800" b="0" i="0" u="none" strike="noStrike" baseline="0" dirty="0">
              <a:solidFill>
                <a:srgbClr val="000000"/>
              </a:solidFill>
              <a:latin typeface="Calibri" panose="020F0502020204030204" pitchFamily="34" charset="0"/>
            </a:endParaRPr>
          </a:p>
          <a:p>
            <a:pPr marL="0" indent="0">
              <a:lnSpc>
                <a:spcPct val="150000"/>
              </a:lnSpc>
              <a:buNone/>
            </a:pPr>
            <a:r>
              <a:rPr lang="it-IT" sz="2800" b="0" i="0" u="none" strike="noStrike" baseline="0" dirty="0">
                <a:solidFill>
                  <a:srgbClr val="000000"/>
                </a:solidFill>
                <a:latin typeface="Verdana" panose="020B0604030504040204" pitchFamily="34" charset="0"/>
                <a:ea typeface="Verdana" panose="020B0604030504040204" pitchFamily="34" charset="0"/>
              </a:rPr>
              <a:t>Il PEI si costruisce secondo l’approccio </a:t>
            </a:r>
            <a:r>
              <a:rPr lang="it-IT" sz="2800" b="0" i="0" u="none" strike="noStrike" baseline="0" dirty="0" err="1">
                <a:solidFill>
                  <a:srgbClr val="000000"/>
                </a:solidFill>
                <a:latin typeface="Verdana" panose="020B0604030504040204" pitchFamily="34" charset="0"/>
                <a:ea typeface="Verdana" panose="020B0604030504040204" pitchFamily="34" charset="0"/>
              </a:rPr>
              <a:t>bio</a:t>
            </a:r>
            <a:r>
              <a:rPr lang="it-IT" sz="2800" b="0" i="0" u="none" strike="noStrike" baseline="0" dirty="0">
                <a:solidFill>
                  <a:srgbClr val="000000"/>
                </a:solidFill>
                <a:latin typeface="Verdana" panose="020B0604030504040204" pitchFamily="34" charset="0"/>
                <a:ea typeface="Verdana" panose="020B0604030504040204" pitchFamily="34" charset="0"/>
              </a:rPr>
              <a:t>-psico-sociale, per andare oltre l’idea di disabilità come malattia e individuare le abilità residue in una logica di funzionamento, come sintesi del rapporto tra l’individuo e l’ambiente, per utilizzare i facilitatori e superare le barriere.</a:t>
            </a:r>
            <a:r>
              <a:rPr lang="it-IT" sz="1800" b="0" i="0" u="none" strike="noStrike" baseline="0" dirty="0">
                <a:solidFill>
                  <a:srgbClr val="000000"/>
                </a:solidFill>
                <a:latin typeface="Calibri" panose="020F0502020204030204" pitchFamily="34" charset="0"/>
              </a:rPr>
              <a:t> </a:t>
            </a:r>
            <a:r>
              <a:rPr lang="it-IT" sz="2800" b="0" i="0" u="none" strike="noStrike" baseline="0" dirty="0">
                <a:latin typeface="Verdana" panose="020B0604030504040204" pitchFamily="34" charset="0"/>
                <a:ea typeface="Verdana" panose="020B0604030504040204" pitchFamily="34" charset="0"/>
              </a:rPr>
              <a:t> </a:t>
            </a:r>
            <a:endParaRPr lang="it-IT" sz="2800" dirty="0">
              <a:latin typeface="Verdana" panose="020B0604030504040204" pitchFamily="34" charset="0"/>
              <a:ea typeface="Verdana" panose="020B0604030504040204" pitchFamily="34" charset="0"/>
            </a:endParaRPr>
          </a:p>
        </p:txBody>
      </p:sp>
      <p:sp>
        <p:nvSpPr>
          <p:cNvPr id="4" name="Segnaposto testo 3">
            <a:extLst>
              <a:ext uri="{FF2B5EF4-FFF2-40B4-BE49-F238E27FC236}">
                <a16:creationId xmlns:a16="http://schemas.microsoft.com/office/drawing/2014/main" id="{AB2B6448-0DD8-4563-8647-AE9B146DDAF3}"/>
              </a:ext>
            </a:extLst>
          </p:cNvPr>
          <p:cNvSpPr>
            <a:spLocks noGrp="1"/>
          </p:cNvSpPr>
          <p:nvPr>
            <p:ph type="body" sz="half" idx="2"/>
          </p:nvPr>
        </p:nvSpPr>
        <p:spPr/>
        <p:txBody>
          <a:bodyPr/>
          <a:lstStyle/>
          <a:p>
            <a:r>
              <a:rPr lang="it-IT" dirty="0"/>
              <a:t>  </a:t>
            </a:r>
          </a:p>
        </p:txBody>
      </p:sp>
    </p:spTree>
    <p:extLst>
      <p:ext uri="{BB962C8B-B14F-4D97-AF65-F5344CB8AC3E}">
        <p14:creationId xmlns:p14="http://schemas.microsoft.com/office/powerpoint/2010/main" val="2051747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175101" y="1409824"/>
            <a:ext cx="2637453" cy="2639662"/>
          </a:xfrm>
        </p:spPr>
        <p:txBody>
          <a:bodyPr>
            <a:noAutofit/>
          </a:bodyPr>
          <a:lstStyle/>
          <a:p>
            <a:pPr>
              <a:lnSpc>
                <a:spcPct val="150000"/>
              </a:lnSpc>
            </a:pPr>
            <a:r>
              <a:rPr lang="it-IT" sz="2200" dirty="0"/>
              <a:t>AMBIENTE DI APPRENDIMENTO INCLUSIVO</a:t>
            </a:r>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a:xfrm>
            <a:off x="685800" y="609600"/>
            <a:ext cx="7772400" cy="5735216"/>
          </a:xfrm>
        </p:spPr>
        <p:txBody>
          <a:bodyPr>
            <a:normAutofit fontScale="85000" lnSpcReduction="10000"/>
          </a:bodyPr>
          <a:lstStyle/>
          <a:p>
            <a:pPr>
              <a:lnSpc>
                <a:spcPct val="170000"/>
              </a:lnSpc>
            </a:pPr>
            <a:r>
              <a:rPr lang="it-IT" sz="3400" b="0" i="0" u="none" strike="noStrike" baseline="0" dirty="0">
                <a:latin typeface="Verdana" panose="020B0604030504040204" pitchFamily="34" charset="0"/>
                <a:ea typeface="Verdana" panose="020B0604030504040204" pitchFamily="34" charset="0"/>
              </a:rPr>
              <a:t>Nella progettazione educativo-didattica si pone particolare riguardo all’indicazione dei </a:t>
            </a:r>
            <a:r>
              <a:rPr lang="it-IT" sz="3400" b="1" i="1" u="none" strike="noStrike" baseline="0" dirty="0">
                <a:latin typeface="Verdana" panose="020B0604030504040204" pitchFamily="34" charset="0"/>
                <a:ea typeface="Verdana" panose="020B0604030504040204" pitchFamily="34" charset="0"/>
              </a:rPr>
              <a:t>facilitatori </a:t>
            </a:r>
            <a:r>
              <a:rPr lang="it-IT" sz="3400" b="0" i="0" u="none" strike="noStrike" baseline="0" dirty="0">
                <a:latin typeface="Verdana" panose="020B0604030504040204" pitchFamily="34" charset="0"/>
                <a:ea typeface="Verdana" panose="020B0604030504040204" pitchFamily="34" charset="0"/>
              </a:rPr>
              <a:t>e delle </a:t>
            </a:r>
            <a:r>
              <a:rPr lang="it-IT" sz="3400" b="1" i="1" u="none" strike="noStrike" baseline="0" dirty="0">
                <a:latin typeface="Verdana" panose="020B0604030504040204" pitchFamily="34" charset="0"/>
                <a:ea typeface="Verdana" panose="020B0604030504040204" pitchFamily="34" charset="0"/>
              </a:rPr>
              <a:t>barriere</a:t>
            </a:r>
            <a:r>
              <a:rPr lang="it-IT" sz="3400" b="0" i="0" u="none" strike="noStrike" baseline="0" dirty="0">
                <a:latin typeface="Verdana" panose="020B0604030504040204" pitchFamily="34" charset="0"/>
                <a:ea typeface="Verdana" panose="020B0604030504040204" pitchFamily="34" charset="0"/>
              </a:rPr>
              <a:t>, secondo la prospettiva </a:t>
            </a:r>
            <a:r>
              <a:rPr lang="it-IT" sz="3400" b="0" i="0" u="none" strike="noStrike" baseline="0" dirty="0" err="1">
                <a:latin typeface="Verdana" panose="020B0604030504040204" pitchFamily="34" charset="0"/>
                <a:ea typeface="Verdana" panose="020B0604030504040204" pitchFamily="34" charset="0"/>
              </a:rPr>
              <a:t>bio</a:t>
            </a:r>
            <a:r>
              <a:rPr lang="it-IT" sz="3400" b="0" i="0" u="none" strike="noStrike" baseline="0" dirty="0">
                <a:latin typeface="Verdana" panose="020B0604030504040204" pitchFamily="34" charset="0"/>
                <a:ea typeface="Verdana" panose="020B0604030504040204" pitchFamily="34" charset="0"/>
              </a:rPr>
              <a:t>-psico-sociale alla base della classificazione ICF dell’OMS. </a:t>
            </a:r>
          </a:p>
          <a:p>
            <a:pPr>
              <a:lnSpc>
                <a:spcPct val="170000"/>
              </a:lnSpc>
            </a:pPr>
            <a:r>
              <a:rPr lang="it-IT" sz="3400" b="0" i="0" strike="noStrike" baseline="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O</a:t>
            </a:r>
            <a:r>
              <a:rPr lang="it-IT" sz="3400" b="0" i="0" u="sng" strike="noStrike" baseline="0" dirty="0">
                <a:latin typeface="Verdana" panose="020B0604030504040204" pitchFamily="34" charset="0"/>
                <a:ea typeface="Verdana" panose="020B0604030504040204" pitchFamily="34" charset="0"/>
              </a:rPr>
              <a:t>sservazione del contesto </a:t>
            </a:r>
            <a:r>
              <a:rPr lang="it-IT" sz="3400" b="0" i="0" u="none" strike="noStrike" baseline="0" dirty="0">
                <a:latin typeface="Verdana" panose="020B0604030504040204" pitchFamily="34" charset="0"/>
                <a:ea typeface="Verdana" panose="020B0604030504040204" pitchFamily="34" charset="0"/>
              </a:rPr>
              <a:t>scolastico.</a:t>
            </a:r>
            <a:endParaRPr lang="it-IT" sz="3000" b="0" i="0" u="none" strike="noStrike" baseline="0" dirty="0">
              <a:latin typeface="Verdana" panose="020B0604030504040204" pitchFamily="34" charset="0"/>
              <a:ea typeface="Verdana" panose="020B0604030504040204" pitchFamily="34" charset="0"/>
            </a:endParaRPr>
          </a:p>
          <a:p>
            <a:pPr marL="0" indent="0">
              <a:lnSpc>
                <a:spcPct val="150000"/>
              </a:lnSpc>
              <a:buNone/>
            </a:pPr>
            <a:r>
              <a:rPr lang="it-IT" sz="2800" b="0" i="0" u="none" strike="noStrike" baseline="0" dirty="0">
                <a:latin typeface="Verdana" panose="020B0604030504040204" pitchFamily="34" charset="0"/>
                <a:ea typeface="Verdana" panose="020B0604030504040204" pitchFamily="34" charset="0"/>
              </a:rPr>
              <a:t> </a:t>
            </a:r>
            <a:endParaRPr lang="it-IT" sz="28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83546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156440" y="1671081"/>
            <a:ext cx="2637453" cy="2639662"/>
          </a:xfrm>
        </p:spPr>
        <p:txBody>
          <a:bodyPr>
            <a:noAutofit/>
          </a:bodyPr>
          <a:lstStyle/>
          <a:p>
            <a:pPr>
              <a:lnSpc>
                <a:spcPct val="150000"/>
              </a:lnSpc>
            </a:pPr>
            <a:r>
              <a:rPr lang="it-IT" dirty="0"/>
              <a:t>OBIETTIVI EDUCATIVI E DIDATTICI</a:t>
            </a:r>
            <a:br>
              <a:rPr lang="it-IT" dirty="0"/>
            </a:br>
            <a:r>
              <a:rPr lang="it-IT" dirty="0"/>
              <a:t>NEL PEI</a:t>
            </a:r>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a:xfrm>
            <a:off x="685800" y="609600"/>
            <a:ext cx="7772400" cy="5735216"/>
          </a:xfrm>
        </p:spPr>
        <p:txBody>
          <a:bodyPr>
            <a:normAutofit/>
          </a:bodyPr>
          <a:lstStyle/>
          <a:p>
            <a:pPr marL="0" indent="0">
              <a:lnSpc>
                <a:spcPct val="150000"/>
              </a:lnSpc>
              <a:buNone/>
            </a:pPr>
            <a:r>
              <a:rPr lang="it-IT" sz="2400" b="0" i="0" u="none" strike="noStrike" baseline="0" dirty="0">
                <a:latin typeface="Verdana" panose="020B0604030504040204" pitchFamily="34" charset="0"/>
                <a:ea typeface="Verdana" panose="020B0604030504040204" pitchFamily="34" charset="0"/>
              </a:rPr>
              <a:t>Nel PEI sono individuati </a:t>
            </a:r>
            <a:r>
              <a:rPr lang="it-IT" sz="2400" b="1" i="1" u="none" strike="noStrike" baseline="0" dirty="0">
                <a:latin typeface="Verdana" panose="020B0604030504040204" pitchFamily="34" charset="0"/>
                <a:ea typeface="Verdana" panose="020B0604030504040204" pitchFamily="34" charset="0"/>
              </a:rPr>
              <a:t>obiettivi educativi e didattici, </a:t>
            </a:r>
            <a:r>
              <a:rPr lang="it-IT" sz="2400" b="0" i="0" u="none" strike="noStrike" baseline="0" dirty="0">
                <a:latin typeface="Verdana" panose="020B0604030504040204" pitchFamily="34" charset="0"/>
                <a:ea typeface="Verdana" panose="020B0604030504040204" pitchFamily="34" charset="0"/>
              </a:rPr>
              <a:t>strumenti, strategie e modalità per realizzare un ambiente di apprendimento inclusivo nelle </a:t>
            </a:r>
            <a:r>
              <a:rPr lang="it-IT" sz="2400" b="0" i="0" u="sng" strike="noStrike" baseline="0" dirty="0">
                <a:latin typeface="Verdana" panose="020B0604030504040204" pitchFamily="34" charset="0"/>
                <a:ea typeface="Verdana" panose="020B0604030504040204" pitchFamily="34" charset="0"/>
              </a:rPr>
              <a:t>dimensioni</a:t>
            </a:r>
            <a:r>
              <a:rPr lang="it-IT" sz="2400" b="0" i="0" u="none" strike="noStrike" baseline="0" dirty="0">
                <a:latin typeface="Verdana" panose="020B0604030504040204" pitchFamily="34" charset="0"/>
                <a:ea typeface="Verdana" panose="020B0604030504040204" pitchFamily="34" charset="0"/>
              </a:rPr>
              <a:t> della relazione, della socializzazione, della comunicazione, dell'interazione, dell'orientamento e delle autonomie </a:t>
            </a:r>
            <a:r>
              <a:rPr lang="it-IT" sz="2400" b="0" i="1" u="none" strike="noStrike" baseline="0" dirty="0">
                <a:latin typeface="Verdana" panose="020B0604030504040204" pitchFamily="34" charset="0"/>
                <a:ea typeface="Verdana" panose="020B0604030504040204" pitchFamily="34" charset="0"/>
              </a:rPr>
              <a:t>anche sulla base degli interventi di </a:t>
            </a:r>
            <a:r>
              <a:rPr lang="it-IT" sz="2400" b="0" i="1" u="sng" strike="noStrike" baseline="0" dirty="0">
                <a:latin typeface="Verdana" panose="020B0604030504040204" pitchFamily="34" charset="0"/>
                <a:ea typeface="Verdana" panose="020B0604030504040204" pitchFamily="34" charset="0"/>
              </a:rPr>
              <a:t>corresponsabilità</a:t>
            </a:r>
            <a:r>
              <a:rPr lang="it-IT" sz="2400" b="0" i="1" u="none" strike="noStrike" baseline="0" dirty="0">
                <a:latin typeface="Verdana" panose="020B0604030504040204" pitchFamily="34" charset="0"/>
                <a:ea typeface="Verdana" panose="020B0604030504040204" pitchFamily="34" charset="0"/>
              </a:rPr>
              <a:t> educativa.</a:t>
            </a:r>
            <a:endParaRPr lang="it-IT"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55378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175101" y="1409824"/>
            <a:ext cx="2637453" cy="2639662"/>
          </a:xfrm>
        </p:spPr>
        <p:txBody>
          <a:bodyPr>
            <a:noAutofit/>
          </a:bodyPr>
          <a:lstStyle/>
          <a:p>
            <a:pPr>
              <a:lnSpc>
                <a:spcPct val="150000"/>
              </a:lnSpc>
            </a:pPr>
            <a:r>
              <a:rPr lang="it-IT" sz="2200" dirty="0"/>
              <a:t>PROGETTARE GLI INTERVENTI DI SOSTEGNO DIDATTICO</a:t>
            </a:r>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a:xfrm>
            <a:off x="685800" y="609600"/>
            <a:ext cx="7772400" cy="5735216"/>
          </a:xfrm>
        </p:spPr>
        <p:txBody>
          <a:bodyPr>
            <a:normAutofit/>
          </a:bodyPr>
          <a:lstStyle/>
          <a:p>
            <a:pPr marL="0" indent="0">
              <a:lnSpc>
                <a:spcPct val="150000"/>
              </a:lnSpc>
              <a:buNone/>
            </a:pPr>
            <a:r>
              <a:rPr lang="it-IT" sz="2400" b="0" i="0" u="none" strike="noStrike" baseline="0" dirty="0">
                <a:latin typeface="Verdana" panose="020B0604030504040204" pitchFamily="34" charset="0"/>
                <a:ea typeface="Verdana" panose="020B0604030504040204" pitchFamily="34" charset="0"/>
              </a:rPr>
              <a:t>Per ciascuna delle </a:t>
            </a:r>
            <a:r>
              <a:rPr lang="it-IT" sz="2400" b="1" i="1" u="sng" strike="noStrike" baseline="0" dirty="0">
                <a:latin typeface="Verdana" panose="020B0604030504040204" pitchFamily="34" charset="0"/>
                <a:ea typeface="Verdana" panose="020B0604030504040204" pitchFamily="34" charset="0"/>
              </a:rPr>
              <a:t>dimensioni</a:t>
            </a:r>
            <a:r>
              <a:rPr lang="it-IT" sz="2400" b="0" i="1" u="none" strike="noStrike" baseline="0" dirty="0">
                <a:latin typeface="Verdana" panose="020B0604030504040204" pitchFamily="34" charset="0"/>
                <a:ea typeface="Verdana" panose="020B0604030504040204" pitchFamily="34" charset="0"/>
              </a:rPr>
              <a:t> </a:t>
            </a:r>
            <a:r>
              <a:rPr lang="it-IT" sz="2400" b="0" i="0" u="none" strike="noStrike" baseline="0" dirty="0">
                <a:latin typeface="Verdana" panose="020B0604030504040204" pitchFamily="34" charset="0"/>
                <a:ea typeface="Verdana" panose="020B0604030504040204" pitchFamily="34" charset="0"/>
              </a:rPr>
              <a:t>sono da individuare: </a:t>
            </a:r>
          </a:p>
          <a:p>
            <a:pPr>
              <a:lnSpc>
                <a:spcPct val="150000"/>
              </a:lnSpc>
              <a:buFont typeface="Wingdings" panose="05000000000000000000" pitchFamily="2" charset="2"/>
              <a:buChar char="ü"/>
            </a:pPr>
            <a:r>
              <a:rPr lang="it-IT" sz="2400" b="0" i="0" u="none" strike="noStrike" baseline="0" dirty="0">
                <a:latin typeface="Verdana" panose="020B0604030504040204" pitchFamily="34" charset="0"/>
                <a:ea typeface="Verdana" panose="020B0604030504040204" pitchFamily="34" charset="0"/>
              </a:rPr>
              <a:t>obiettivi ed esiti attesi;</a:t>
            </a:r>
          </a:p>
          <a:p>
            <a:pPr>
              <a:lnSpc>
                <a:spcPct val="150000"/>
              </a:lnSpc>
              <a:buFont typeface="Wingdings" panose="05000000000000000000" pitchFamily="2" charset="2"/>
              <a:buChar char="ü"/>
            </a:pPr>
            <a:r>
              <a:rPr lang="it-IT" sz="2400" b="0" i="0" u="none" strike="noStrike" baseline="0" dirty="0">
                <a:latin typeface="Verdana" panose="020B0604030504040204" pitchFamily="34" charset="0"/>
                <a:ea typeface="Verdana" panose="020B0604030504040204" pitchFamily="34" charset="0"/>
              </a:rPr>
              <a:t>interventi didattici e metodologici, articolati in: attività; strategie e strumenti.</a:t>
            </a:r>
          </a:p>
          <a:p>
            <a:pPr algn="l"/>
            <a:endParaRPr lang="it-IT" sz="1800" b="0" i="0" u="none" strike="noStrike" baseline="0" dirty="0">
              <a:solidFill>
                <a:srgbClr val="000000"/>
              </a:solidFill>
              <a:latin typeface="Calibri" panose="020F0502020204030204" pitchFamily="34" charset="0"/>
            </a:endParaRPr>
          </a:p>
          <a:p>
            <a:pPr marL="0" indent="0">
              <a:lnSpc>
                <a:spcPct val="150000"/>
              </a:lnSpc>
              <a:buNone/>
            </a:pPr>
            <a:r>
              <a:rPr lang="it-IT" sz="2400" b="0" i="0" u="none" strike="noStrike" baseline="0" dirty="0">
                <a:latin typeface="Verdana" panose="020B0604030504040204" pitchFamily="34" charset="0"/>
                <a:ea typeface="Verdana" panose="020B0604030504040204" pitchFamily="34" charset="0"/>
              </a:rPr>
              <a:t>Nelle “dimensioni” sono aggregati, in un’ottica di sintesi e di coerenza, i precedenti “ambiti” o “assi” già utilizzati per la redazione del PEI.</a:t>
            </a:r>
            <a:endParaRPr lang="it-IT"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98388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175101" y="1195219"/>
            <a:ext cx="2637453" cy="3460757"/>
          </a:xfrm>
        </p:spPr>
        <p:txBody>
          <a:bodyPr>
            <a:noAutofit/>
          </a:bodyPr>
          <a:lstStyle/>
          <a:p>
            <a:pPr algn="l"/>
            <a:br>
              <a:rPr lang="it-IT" sz="1800" b="0" i="0" u="none" strike="noStrike" baseline="0" dirty="0">
                <a:solidFill>
                  <a:srgbClr val="000000"/>
                </a:solidFill>
                <a:latin typeface="Calibri" panose="020F0502020204030204" pitchFamily="34" charset="0"/>
              </a:rPr>
            </a:br>
            <a:r>
              <a:rPr lang="it-IT" sz="2400" b="0" i="0" u="none" strike="noStrike" cap="all" dirty="0">
                <a:latin typeface="Calibri" panose="020F0502020204030204" pitchFamily="34" charset="0"/>
              </a:rPr>
              <a:t>le dimensioni riguardano le attività della persona, in relazione allo sviluppo degli apprendimenti </a:t>
            </a:r>
            <a:endParaRPr lang="it-IT" sz="2400" cap="all" dirty="0"/>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a:xfrm>
            <a:off x="685800" y="609600"/>
            <a:ext cx="7772400" cy="5735216"/>
          </a:xfrm>
        </p:spPr>
        <p:txBody>
          <a:bodyPr>
            <a:normAutofit lnSpcReduction="10000"/>
          </a:bodyPr>
          <a:lstStyle/>
          <a:p>
            <a:pPr>
              <a:lnSpc>
                <a:spcPct val="150000"/>
              </a:lnSpc>
              <a:buClr>
                <a:schemeClr val="bg2">
                  <a:lumMod val="50000"/>
                </a:schemeClr>
              </a:buClr>
              <a:buFont typeface="Wingdings" panose="05000000000000000000" pitchFamily="2" charset="2"/>
              <a:buChar char="v"/>
            </a:pPr>
            <a:r>
              <a:rPr lang="it-IT" sz="2200" b="0" i="0" u="none" strike="noStrike" baseline="0" dirty="0">
                <a:latin typeface="Verdana" panose="020B0604030504040204" pitchFamily="34" charset="0"/>
                <a:ea typeface="Verdana" panose="020B0604030504040204" pitchFamily="34" charset="0"/>
              </a:rPr>
              <a:t>DIMENSIONE della RELAZIONE</a:t>
            </a:r>
            <a:r>
              <a:rPr lang="it-IT" sz="2200" dirty="0">
                <a:latin typeface="Verdana" panose="020B0604030504040204" pitchFamily="34" charset="0"/>
                <a:ea typeface="Verdana" panose="020B0604030504040204" pitchFamily="34" charset="0"/>
              </a:rPr>
              <a:t>, dell’INTERAZIONE e della SOCIALIZZAZIONE</a:t>
            </a:r>
            <a:endParaRPr lang="it-IT" sz="2200" b="0" i="0" u="none" strike="noStrike" baseline="0" dirty="0">
              <a:latin typeface="Verdana" panose="020B0604030504040204" pitchFamily="34" charset="0"/>
              <a:ea typeface="Verdana" panose="020B0604030504040204" pitchFamily="34" charset="0"/>
            </a:endParaRPr>
          </a:p>
          <a:p>
            <a:pPr marL="0" indent="0">
              <a:buClr>
                <a:schemeClr val="bg2">
                  <a:lumMod val="50000"/>
                </a:schemeClr>
              </a:buClr>
              <a:buNone/>
            </a:pPr>
            <a:endParaRPr lang="it-IT" sz="2200" b="0" i="0" u="none" strike="noStrike" baseline="0" dirty="0">
              <a:latin typeface="Verdana" panose="020B0604030504040204" pitchFamily="34" charset="0"/>
              <a:ea typeface="Verdana" panose="020B0604030504040204" pitchFamily="34" charset="0"/>
            </a:endParaRPr>
          </a:p>
          <a:p>
            <a:pPr>
              <a:lnSpc>
                <a:spcPct val="150000"/>
              </a:lnSpc>
              <a:buClr>
                <a:schemeClr val="bg2">
                  <a:lumMod val="50000"/>
                </a:schemeClr>
              </a:buClr>
              <a:buFont typeface="Wingdings" panose="05000000000000000000" pitchFamily="2" charset="2"/>
              <a:buChar char="v"/>
            </a:pPr>
            <a:r>
              <a:rPr lang="it-IT" sz="2200" b="0" i="0" u="none" strike="noStrike" baseline="0" dirty="0">
                <a:latin typeface="Verdana" panose="020B0604030504040204" pitchFamily="34" charset="0"/>
                <a:ea typeface="Verdana" panose="020B0604030504040204" pitchFamily="34" charset="0"/>
              </a:rPr>
              <a:t>DIMENSIONE della COMUNICAZIONE e del LINGUAGGIO</a:t>
            </a:r>
          </a:p>
          <a:p>
            <a:pPr marL="0" indent="0">
              <a:buClr>
                <a:schemeClr val="bg2">
                  <a:lumMod val="50000"/>
                </a:schemeClr>
              </a:buClr>
              <a:buNone/>
            </a:pPr>
            <a:endParaRPr lang="it-IT" sz="2200" b="0" i="0" u="none" strike="noStrike" baseline="0" dirty="0">
              <a:latin typeface="Verdana" panose="020B0604030504040204" pitchFamily="34" charset="0"/>
              <a:ea typeface="Verdana" panose="020B0604030504040204" pitchFamily="34" charset="0"/>
            </a:endParaRPr>
          </a:p>
          <a:p>
            <a:pPr>
              <a:lnSpc>
                <a:spcPct val="150000"/>
              </a:lnSpc>
              <a:buClr>
                <a:schemeClr val="bg2">
                  <a:lumMod val="50000"/>
                </a:schemeClr>
              </a:buClr>
              <a:buFont typeface="Wingdings" panose="05000000000000000000" pitchFamily="2" charset="2"/>
              <a:buChar char="v"/>
            </a:pPr>
            <a:r>
              <a:rPr lang="it-IT" sz="2200" b="0" i="0" u="none" strike="noStrike" baseline="0" dirty="0">
                <a:latin typeface="Verdana" panose="020B0604030504040204" pitchFamily="34" charset="0"/>
                <a:ea typeface="Verdana" panose="020B0604030504040204" pitchFamily="34" charset="0"/>
              </a:rPr>
              <a:t>DIMENSIONE dell’AUTONOMIA e dell’ORIENTAMENTO</a:t>
            </a:r>
          </a:p>
          <a:p>
            <a:pPr marL="0" indent="0">
              <a:buClr>
                <a:schemeClr val="bg2">
                  <a:lumMod val="50000"/>
                </a:schemeClr>
              </a:buClr>
              <a:buNone/>
            </a:pPr>
            <a:endParaRPr lang="it-IT" sz="2200" b="0" i="0" u="none" strike="noStrike" baseline="0" dirty="0">
              <a:latin typeface="Verdana" panose="020B0604030504040204" pitchFamily="34" charset="0"/>
              <a:ea typeface="Verdana" panose="020B0604030504040204" pitchFamily="34" charset="0"/>
            </a:endParaRPr>
          </a:p>
          <a:p>
            <a:pPr>
              <a:lnSpc>
                <a:spcPct val="150000"/>
              </a:lnSpc>
              <a:buClr>
                <a:schemeClr val="bg2">
                  <a:lumMod val="50000"/>
                </a:schemeClr>
              </a:buClr>
              <a:buFont typeface="Wingdings" panose="05000000000000000000" pitchFamily="2" charset="2"/>
              <a:buChar char="v"/>
            </a:pPr>
            <a:r>
              <a:rPr lang="it-IT" sz="2200" b="0" i="0" u="none" strike="noStrike" baseline="0" dirty="0">
                <a:latin typeface="Verdana" panose="020B0604030504040204" pitchFamily="34" charset="0"/>
                <a:ea typeface="Verdana" panose="020B0604030504040204" pitchFamily="34" charset="0"/>
              </a:rPr>
              <a:t>DIMENSIONE COGNITIVA, NEUROPSICOLOGICA e dell’APPRENDIMENTO</a:t>
            </a:r>
            <a:endParaRPr lang="it-IT" sz="2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43942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175101" y="1409824"/>
            <a:ext cx="2637453" cy="2639662"/>
          </a:xfrm>
        </p:spPr>
        <p:txBody>
          <a:bodyPr>
            <a:noAutofit/>
          </a:bodyPr>
          <a:lstStyle/>
          <a:p>
            <a:pPr>
              <a:lnSpc>
                <a:spcPct val="150000"/>
              </a:lnSpc>
            </a:pPr>
            <a:r>
              <a:rPr lang="it-IT" sz="2200" dirty="0"/>
              <a:t>DIMENSIONE DELLA RELAZIONE, DELL’INTERAZIONEE DELLA SOCIALIZZAZIONE</a:t>
            </a:r>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a:xfrm>
            <a:off x="685800" y="609600"/>
            <a:ext cx="7772400" cy="5735216"/>
          </a:xfrm>
        </p:spPr>
        <p:txBody>
          <a:bodyPr>
            <a:normAutofit fontScale="92500"/>
          </a:bodyPr>
          <a:lstStyle/>
          <a:p>
            <a:pPr>
              <a:lnSpc>
                <a:spcPct val="150000"/>
              </a:lnSpc>
            </a:pPr>
            <a:r>
              <a:rPr lang="it-IT" sz="2600" b="0" i="0" u="none" strike="noStrike" baseline="0" dirty="0">
                <a:latin typeface="Verdana" panose="020B0604030504040204" pitchFamily="34" charset="0"/>
                <a:ea typeface="Verdana" panose="020B0604030504040204" pitchFamily="34" charset="0"/>
              </a:rPr>
              <a:t>Dimensione </a:t>
            </a:r>
            <a:r>
              <a:rPr lang="it-IT" sz="2600" b="1" i="0" u="none" strike="noStrike" baseline="0" dirty="0">
                <a:latin typeface="Verdana" panose="020B0604030504040204" pitchFamily="34" charset="0"/>
                <a:ea typeface="Verdana" panose="020B0604030504040204" pitchFamily="34" charset="0"/>
              </a:rPr>
              <a:t>della relazione, della interazione e della socializzazione </a:t>
            </a:r>
            <a:r>
              <a:rPr lang="it-IT" sz="2600" b="1" i="0" u="none" strike="noStrike" baseline="0" dirty="0">
                <a:solidFill>
                  <a:srgbClr val="FF0000"/>
                </a:solidFill>
                <a:latin typeface="Verdana" panose="020B0604030504040204" pitchFamily="34" charset="0"/>
                <a:ea typeface="Verdana" panose="020B0604030504040204" pitchFamily="34" charset="0"/>
              </a:rPr>
              <a:t>(CAP. 7 nel «vecchio» modello ICF)</a:t>
            </a:r>
            <a:r>
              <a:rPr lang="it-IT" sz="2600" b="0" i="0" u="none" strike="noStrike" baseline="0" dirty="0">
                <a:latin typeface="Verdana" panose="020B0604030504040204" pitchFamily="34" charset="0"/>
                <a:ea typeface="Verdana" panose="020B0604030504040204" pitchFamily="34" charset="0"/>
              </a:rPr>
              <a:t>, per la quale si fa riferimento alla </a:t>
            </a:r>
            <a:r>
              <a:rPr lang="it-IT" sz="2600" b="1" i="0" u="none" strike="noStrike" baseline="0" dirty="0">
                <a:latin typeface="Verdana" panose="020B0604030504040204" pitchFamily="34" charset="0"/>
                <a:ea typeface="Verdana" panose="020B0604030504040204" pitchFamily="34" charset="0"/>
              </a:rPr>
              <a:t>sfera affettivo relazionale</a:t>
            </a:r>
            <a:r>
              <a:rPr lang="it-IT" sz="2600" b="0" i="0" u="none" strike="noStrike" baseline="0" dirty="0">
                <a:latin typeface="Verdana" panose="020B0604030504040204" pitchFamily="34" charset="0"/>
                <a:ea typeface="Verdana" panose="020B0604030504040204" pitchFamily="34" charset="0"/>
              </a:rPr>
              <a:t>, considerando l’area del sé, il rapporto con gli altri, la motivazione verso la relazione consapevole, anche con il gruppo dei pari, le interazioni con gli adulti di riferimento nel contesto scolastico, la motivazione all’apprendimento.</a:t>
            </a:r>
          </a:p>
        </p:txBody>
      </p:sp>
    </p:spTree>
    <p:extLst>
      <p:ext uri="{BB962C8B-B14F-4D97-AF65-F5344CB8AC3E}">
        <p14:creationId xmlns:p14="http://schemas.microsoft.com/office/powerpoint/2010/main" val="419748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175101" y="1605766"/>
            <a:ext cx="2637453" cy="2639662"/>
          </a:xfrm>
        </p:spPr>
        <p:txBody>
          <a:bodyPr>
            <a:noAutofit/>
          </a:bodyPr>
          <a:lstStyle/>
          <a:p>
            <a:pPr>
              <a:lnSpc>
                <a:spcPct val="150000"/>
              </a:lnSpc>
            </a:pPr>
            <a:r>
              <a:rPr lang="it-IT" sz="2200" dirty="0"/>
              <a:t>DIMENSIONE DELLA COMUNICAZIONE E DEL LINGUAGGIO</a:t>
            </a:r>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a:xfrm>
            <a:off x="685800" y="609600"/>
            <a:ext cx="7772400" cy="5735216"/>
          </a:xfrm>
        </p:spPr>
        <p:txBody>
          <a:bodyPr>
            <a:normAutofit lnSpcReduction="10000"/>
          </a:bodyPr>
          <a:lstStyle/>
          <a:p>
            <a:pPr>
              <a:lnSpc>
                <a:spcPct val="150000"/>
              </a:lnSpc>
            </a:pPr>
            <a:r>
              <a:rPr lang="it-IT" sz="2400" b="0" i="0" u="none" strike="noStrike" baseline="0" dirty="0">
                <a:latin typeface="Verdana" panose="020B0604030504040204" pitchFamily="34" charset="0"/>
                <a:ea typeface="Verdana" panose="020B0604030504040204" pitchFamily="34" charset="0"/>
              </a:rPr>
              <a:t>Dimensione della </a:t>
            </a:r>
            <a:r>
              <a:rPr lang="it-IT" sz="2400" b="1" i="0" u="none" strike="noStrike" baseline="0" dirty="0">
                <a:latin typeface="Verdana" panose="020B0604030504040204" pitchFamily="34" charset="0"/>
                <a:ea typeface="Verdana" panose="020B0604030504040204" pitchFamily="34" charset="0"/>
              </a:rPr>
              <a:t>comunicazione </a:t>
            </a:r>
            <a:r>
              <a:rPr lang="it-IT" sz="2400" b="0" i="0" u="none" strike="noStrike" baseline="0" dirty="0">
                <a:latin typeface="Verdana" panose="020B0604030504040204" pitchFamily="34" charset="0"/>
                <a:ea typeface="Verdana" panose="020B0604030504040204" pitchFamily="34" charset="0"/>
              </a:rPr>
              <a:t>e del </a:t>
            </a:r>
            <a:r>
              <a:rPr lang="it-IT" sz="2400" b="1" i="0" u="none" strike="noStrike" baseline="0" dirty="0">
                <a:latin typeface="Verdana" panose="020B0604030504040204" pitchFamily="34" charset="0"/>
                <a:ea typeface="Verdana" panose="020B0604030504040204" pitchFamily="34" charset="0"/>
              </a:rPr>
              <a:t>linguaggio </a:t>
            </a:r>
            <a:r>
              <a:rPr lang="it-IT" sz="2400" b="1" i="0" u="none" strike="noStrike" baseline="0" dirty="0">
                <a:solidFill>
                  <a:srgbClr val="FF0000"/>
                </a:solidFill>
                <a:latin typeface="Verdana" panose="020B0604030504040204" pitchFamily="34" charset="0"/>
                <a:ea typeface="Verdana" panose="020B0604030504040204" pitchFamily="34" charset="0"/>
              </a:rPr>
              <a:t>(CAP. </a:t>
            </a:r>
            <a:r>
              <a:rPr lang="it-IT" sz="2400" b="1" dirty="0">
                <a:solidFill>
                  <a:srgbClr val="FF0000"/>
                </a:solidFill>
                <a:latin typeface="Verdana" panose="020B0604030504040204" pitchFamily="34" charset="0"/>
                <a:ea typeface="Verdana" panose="020B0604030504040204" pitchFamily="34" charset="0"/>
              </a:rPr>
              <a:t>3</a:t>
            </a:r>
            <a:r>
              <a:rPr lang="it-IT" sz="2400" b="1" i="0" u="none" strike="noStrike" baseline="0" dirty="0">
                <a:solidFill>
                  <a:srgbClr val="FF0000"/>
                </a:solidFill>
                <a:latin typeface="Verdana" panose="020B0604030504040204" pitchFamily="34" charset="0"/>
                <a:ea typeface="Verdana" panose="020B0604030504040204" pitchFamily="34" charset="0"/>
              </a:rPr>
              <a:t> nel modello ICF)</a:t>
            </a:r>
            <a:r>
              <a:rPr lang="it-IT" sz="2400" b="0" i="0" u="none" strike="noStrike" baseline="0" dirty="0">
                <a:latin typeface="Verdana" panose="020B0604030504040204" pitchFamily="34" charset="0"/>
                <a:ea typeface="Verdana" panose="020B0604030504040204" pitchFamily="34" charset="0"/>
              </a:rPr>
              <a:t>per la quale si fa riferimento alla competenza linguistica, intesa come comprensione del linguaggio orale, alla produzione verbale e al relativo uso comunicativo del linguaggio verbale o di linguaggi alternativi o integrativi; si considera anche la dimensione comunicazionale, intesa come </a:t>
            </a:r>
            <a:r>
              <a:rPr lang="it-IT" sz="2400" b="0" i="0" u="sng" strike="noStrike" baseline="0" dirty="0">
                <a:latin typeface="Verdana" panose="020B0604030504040204" pitchFamily="34" charset="0"/>
                <a:ea typeface="Verdana" panose="020B0604030504040204" pitchFamily="34" charset="0"/>
              </a:rPr>
              <a:t>modalità di interazione</a:t>
            </a:r>
            <a:r>
              <a:rPr lang="it-IT" sz="2400" b="0" i="0" u="none" strike="noStrike" baseline="0" dirty="0">
                <a:latin typeface="Verdana" panose="020B0604030504040204" pitchFamily="34" charset="0"/>
                <a:ea typeface="Verdana" panose="020B0604030504040204" pitchFamily="34" charset="0"/>
              </a:rPr>
              <a:t>, presenza e tipologia di contenuti prevalenti, utilizzo di mezzi privilegiati</a:t>
            </a:r>
            <a:r>
              <a:rPr lang="it-IT" sz="2400" dirty="0">
                <a:latin typeface="Verdana" panose="020B0604030504040204" pitchFamily="34" charset="0"/>
                <a:ea typeface="Verdana" panose="020B0604030504040204" pitchFamily="34" charset="0"/>
              </a:rPr>
              <a:t>.</a:t>
            </a:r>
            <a:endParaRPr lang="it-IT" sz="2400" b="0" i="0" u="none" strike="noStrike" baseline="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65275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175101" y="1409824"/>
            <a:ext cx="2637453" cy="2639662"/>
          </a:xfrm>
        </p:spPr>
        <p:txBody>
          <a:bodyPr>
            <a:noAutofit/>
          </a:bodyPr>
          <a:lstStyle/>
          <a:p>
            <a:pPr>
              <a:lnSpc>
                <a:spcPct val="150000"/>
              </a:lnSpc>
            </a:pPr>
            <a:r>
              <a:rPr lang="it-IT" sz="2200" dirty="0"/>
              <a:t>DIMENSIONE DELL’AUTONOMIA E DELL’ORIENTA-MENTO</a:t>
            </a:r>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a:xfrm>
            <a:off x="685800" y="609600"/>
            <a:ext cx="7772400" cy="5735216"/>
          </a:xfrm>
        </p:spPr>
        <p:txBody>
          <a:bodyPr>
            <a:normAutofit lnSpcReduction="10000"/>
          </a:bodyPr>
          <a:lstStyle/>
          <a:p>
            <a:pPr algn="l"/>
            <a:endParaRPr lang="it-IT" sz="1800" b="0" i="0" u="none" strike="noStrike" baseline="0" dirty="0">
              <a:solidFill>
                <a:srgbClr val="000000"/>
              </a:solidFill>
              <a:latin typeface="Calibri" panose="020F0502020204030204" pitchFamily="34" charset="0"/>
            </a:endParaRPr>
          </a:p>
          <a:p>
            <a:endParaRPr lang="it-IT" sz="1800" b="0" i="0" u="none" strike="noStrike" baseline="0" dirty="0">
              <a:latin typeface="Calibri" panose="020F0502020204030204" pitchFamily="34" charset="0"/>
            </a:endParaRPr>
          </a:p>
          <a:p>
            <a:pPr>
              <a:lnSpc>
                <a:spcPct val="150000"/>
              </a:lnSpc>
            </a:pPr>
            <a:r>
              <a:rPr lang="it-IT" sz="2400" b="0" i="0" u="none" strike="noStrike" baseline="0" dirty="0">
                <a:latin typeface="Verdana" panose="020B0604030504040204" pitchFamily="34" charset="0"/>
                <a:ea typeface="Verdana" panose="020B0604030504040204" pitchFamily="34" charset="0"/>
              </a:rPr>
              <a:t>Dimensione dell’</a:t>
            </a:r>
            <a:r>
              <a:rPr lang="it-IT" sz="2400" b="1" i="0" u="none" strike="noStrike" baseline="0" dirty="0">
                <a:latin typeface="Verdana" panose="020B0604030504040204" pitchFamily="34" charset="0"/>
                <a:ea typeface="Verdana" panose="020B0604030504040204" pitchFamily="34" charset="0"/>
              </a:rPr>
              <a:t>autonomia e dell’orientamento </a:t>
            </a:r>
            <a:r>
              <a:rPr lang="it-IT" sz="2400" b="1" i="0" u="none" strike="noStrike" baseline="0" dirty="0">
                <a:solidFill>
                  <a:srgbClr val="FF0000"/>
                </a:solidFill>
                <a:latin typeface="Verdana" panose="020B0604030504040204" pitchFamily="34" charset="0"/>
                <a:ea typeface="Verdana" panose="020B0604030504040204" pitchFamily="34" charset="0"/>
              </a:rPr>
              <a:t>(CAP. </a:t>
            </a:r>
            <a:r>
              <a:rPr lang="it-IT" sz="2400" b="1" dirty="0">
                <a:solidFill>
                  <a:srgbClr val="FF0000"/>
                </a:solidFill>
                <a:latin typeface="Verdana" panose="020B0604030504040204" pitchFamily="34" charset="0"/>
                <a:ea typeface="Verdana" panose="020B0604030504040204" pitchFamily="34" charset="0"/>
              </a:rPr>
              <a:t>4 e 5</a:t>
            </a:r>
            <a:r>
              <a:rPr lang="it-IT" sz="2400" b="1" i="0" u="none" strike="noStrike" baseline="0" dirty="0">
                <a:solidFill>
                  <a:srgbClr val="FF0000"/>
                </a:solidFill>
                <a:latin typeface="Verdana" panose="020B0604030504040204" pitchFamily="34" charset="0"/>
                <a:ea typeface="Verdana" panose="020B0604030504040204" pitchFamily="34" charset="0"/>
              </a:rPr>
              <a:t> nel modello ICF)</a:t>
            </a:r>
            <a:r>
              <a:rPr lang="it-IT" sz="2400" b="0" i="0" u="none" strike="noStrike" baseline="0" dirty="0">
                <a:latin typeface="Verdana" panose="020B0604030504040204" pitchFamily="34" charset="0"/>
                <a:ea typeface="Verdana" panose="020B0604030504040204" pitchFamily="34" charset="0"/>
              </a:rPr>
              <a:t> per la quale si fa riferimento all’autonomia della persona e all’autonomia sociale, alle dimensioni </a:t>
            </a:r>
            <a:r>
              <a:rPr lang="it-IT" sz="2400" b="1" i="0" u="none" strike="noStrike" baseline="0" dirty="0">
                <a:latin typeface="Verdana" panose="020B0604030504040204" pitchFamily="34" charset="0"/>
                <a:ea typeface="Verdana" panose="020B0604030504040204" pitchFamily="34" charset="0"/>
              </a:rPr>
              <a:t>motorio-prassica </a:t>
            </a:r>
            <a:r>
              <a:rPr lang="it-IT" sz="2400" b="0" i="0" u="none" strike="noStrike" baseline="0" dirty="0">
                <a:latin typeface="Verdana" panose="020B0604030504040204" pitchFamily="34" charset="0"/>
                <a:ea typeface="Verdana" panose="020B0604030504040204" pitchFamily="34" charset="0"/>
              </a:rPr>
              <a:t>(motricità globale, motricità fine, prassie semplici e complesse) e </a:t>
            </a:r>
            <a:r>
              <a:rPr lang="it-IT" sz="2400" b="1" i="0" u="none" strike="noStrike" baseline="0" dirty="0">
                <a:latin typeface="Verdana" panose="020B0604030504040204" pitchFamily="34" charset="0"/>
                <a:ea typeface="Verdana" panose="020B0604030504040204" pitchFamily="34" charset="0"/>
              </a:rPr>
              <a:t>sensoriale </a:t>
            </a:r>
            <a:r>
              <a:rPr lang="it-IT" sz="2400" b="0" i="0" u="none" strike="noStrike" baseline="0" dirty="0">
                <a:latin typeface="Verdana" panose="020B0604030504040204" pitchFamily="34" charset="0"/>
                <a:ea typeface="Verdana" panose="020B0604030504040204" pitchFamily="34" charset="0"/>
              </a:rPr>
              <a:t>(funzionalità visiva, uditiva, tattile).</a:t>
            </a:r>
          </a:p>
          <a:p>
            <a:pPr marL="0" indent="0">
              <a:lnSpc>
                <a:spcPct val="150000"/>
              </a:lnSpc>
              <a:buNone/>
            </a:pPr>
            <a:r>
              <a:rPr lang="it-IT" sz="2800" b="0" i="0" u="none" strike="noStrike" baseline="0" dirty="0">
                <a:latin typeface="Verdana" panose="020B0604030504040204" pitchFamily="34" charset="0"/>
                <a:ea typeface="Verdana" panose="020B0604030504040204" pitchFamily="34" charset="0"/>
              </a:rPr>
              <a:t> </a:t>
            </a:r>
            <a:endParaRPr lang="it-IT" sz="28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74747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B90EF50-F078-4F74-9F3D-1F7A29DAAEBE}"/>
              </a:ext>
            </a:extLst>
          </p:cNvPr>
          <p:cNvSpPr>
            <a:spLocks noGrp="1"/>
          </p:cNvSpPr>
          <p:nvPr>
            <p:ph idx="1"/>
          </p:nvPr>
        </p:nvSpPr>
        <p:spPr/>
        <p:txBody>
          <a:bodyPr>
            <a:normAutofit/>
          </a:bodyPr>
          <a:lstStyle/>
          <a:p>
            <a:pPr marL="0" indent="0" algn="ctr">
              <a:buNone/>
            </a:pPr>
            <a:endParaRPr lang="it-IT" sz="2800" dirty="0"/>
          </a:p>
          <a:p>
            <a:pPr marL="0" indent="0" algn="ctr">
              <a:buNone/>
            </a:pPr>
            <a:r>
              <a:rPr lang="it-IT" sz="2800" b="1" dirty="0"/>
              <a:t>INSEGNANTE DI CLASSE</a:t>
            </a:r>
          </a:p>
          <a:p>
            <a:pPr marL="0" indent="0" algn="ctr">
              <a:buNone/>
            </a:pPr>
            <a:endParaRPr lang="it-IT" sz="2800" b="1" dirty="0"/>
          </a:p>
          <a:p>
            <a:pPr marL="0" indent="0" algn="ctr">
              <a:buNone/>
            </a:pPr>
            <a:endParaRPr lang="it-IT" sz="2800" b="1" dirty="0"/>
          </a:p>
          <a:p>
            <a:pPr marL="0" indent="0" algn="just">
              <a:buNone/>
            </a:pPr>
            <a:endParaRPr lang="it-IT" sz="2800" b="1" dirty="0"/>
          </a:p>
        </p:txBody>
      </p:sp>
      <p:sp>
        <p:nvSpPr>
          <p:cNvPr id="4" name="Segnaposto testo 3">
            <a:extLst>
              <a:ext uri="{FF2B5EF4-FFF2-40B4-BE49-F238E27FC236}">
                <a16:creationId xmlns:a16="http://schemas.microsoft.com/office/drawing/2014/main" id="{CFF542D3-4933-49BA-BD3A-D876F4069647}"/>
              </a:ext>
            </a:extLst>
          </p:cNvPr>
          <p:cNvSpPr>
            <a:spLocks noGrp="1"/>
          </p:cNvSpPr>
          <p:nvPr>
            <p:ph type="body" sz="half" idx="2"/>
          </p:nvPr>
        </p:nvSpPr>
        <p:spPr/>
        <p:txBody>
          <a:bodyPr>
            <a:normAutofit/>
          </a:bodyPr>
          <a:lstStyle/>
          <a:p>
            <a:r>
              <a:rPr lang="it-IT" sz="2800" b="1" dirty="0"/>
              <a:t>RUOLO DELL’INSE-GNANTE DI SOSTEGNO</a:t>
            </a:r>
          </a:p>
        </p:txBody>
      </p:sp>
      <p:sp>
        <p:nvSpPr>
          <p:cNvPr id="5" name="Ovale 4">
            <a:extLst>
              <a:ext uri="{FF2B5EF4-FFF2-40B4-BE49-F238E27FC236}">
                <a16:creationId xmlns:a16="http://schemas.microsoft.com/office/drawing/2014/main" id="{5E807081-B462-46AB-A08A-439E118E9CCA}"/>
              </a:ext>
            </a:extLst>
          </p:cNvPr>
          <p:cNvSpPr/>
          <p:nvPr/>
        </p:nvSpPr>
        <p:spPr>
          <a:xfrm>
            <a:off x="927463" y="2803397"/>
            <a:ext cx="3644537" cy="17373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a:extLst>
              <a:ext uri="{FF2B5EF4-FFF2-40B4-BE49-F238E27FC236}">
                <a16:creationId xmlns:a16="http://schemas.microsoft.com/office/drawing/2014/main" id="{0CE83ED4-5D43-414B-B64E-20C8E361AA43}"/>
              </a:ext>
            </a:extLst>
          </p:cNvPr>
          <p:cNvSpPr/>
          <p:nvPr/>
        </p:nvSpPr>
        <p:spPr>
          <a:xfrm>
            <a:off x="4692831" y="2803397"/>
            <a:ext cx="3644537" cy="17373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a:extLst>
              <a:ext uri="{FF2B5EF4-FFF2-40B4-BE49-F238E27FC236}">
                <a16:creationId xmlns:a16="http://schemas.microsoft.com/office/drawing/2014/main" id="{1F83CD54-65AD-415C-923A-9C2C8B4925B1}"/>
              </a:ext>
            </a:extLst>
          </p:cNvPr>
          <p:cNvSpPr/>
          <p:nvPr/>
        </p:nvSpPr>
        <p:spPr>
          <a:xfrm rot="8047115">
            <a:off x="2744111" y="1997214"/>
            <a:ext cx="1258334" cy="418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a destra 7">
            <a:extLst>
              <a:ext uri="{FF2B5EF4-FFF2-40B4-BE49-F238E27FC236}">
                <a16:creationId xmlns:a16="http://schemas.microsoft.com/office/drawing/2014/main" id="{1E1F1BBA-249A-4700-9023-4318A46C89C1}"/>
              </a:ext>
            </a:extLst>
          </p:cNvPr>
          <p:cNvSpPr/>
          <p:nvPr/>
        </p:nvSpPr>
        <p:spPr>
          <a:xfrm rot="2873295">
            <a:off x="5174750" y="2006929"/>
            <a:ext cx="1258334" cy="418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573D4DD4-C93B-4082-B314-AF374D2EDEA1}"/>
              </a:ext>
            </a:extLst>
          </p:cNvPr>
          <p:cNvSpPr txBox="1"/>
          <p:nvPr/>
        </p:nvSpPr>
        <p:spPr>
          <a:xfrm flipH="1">
            <a:off x="1664832" y="3487411"/>
            <a:ext cx="1978389" cy="369332"/>
          </a:xfrm>
          <a:prstGeom prst="rect">
            <a:avLst/>
          </a:prstGeom>
          <a:noFill/>
        </p:spPr>
        <p:txBody>
          <a:bodyPr wrap="square" rtlCol="0">
            <a:spAutoFit/>
          </a:bodyPr>
          <a:lstStyle/>
          <a:p>
            <a:pPr algn="ctr"/>
            <a:r>
              <a:rPr lang="it-IT" b="1" dirty="0">
                <a:solidFill>
                  <a:schemeClr val="bg1"/>
                </a:solidFill>
              </a:rPr>
              <a:t>CURRICOLARE</a:t>
            </a:r>
          </a:p>
        </p:txBody>
      </p:sp>
      <p:sp>
        <p:nvSpPr>
          <p:cNvPr id="10" name="CasellaDiTesto 9">
            <a:extLst>
              <a:ext uri="{FF2B5EF4-FFF2-40B4-BE49-F238E27FC236}">
                <a16:creationId xmlns:a16="http://schemas.microsoft.com/office/drawing/2014/main" id="{8771150A-A21F-4D85-AF8A-4B7DB60C3787}"/>
              </a:ext>
            </a:extLst>
          </p:cNvPr>
          <p:cNvSpPr txBox="1"/>
          <p:nvPr/>
        </p:nvSpPr>
        <p:spPr>
          <a:xfrm flipH="1">
            <a:off x="5525904" y="3497127"/>
            <a:ext cx="1978389" cy="369332"/>
          </a:xfrm>
          <a:prstGeom prst="rect">
            <a:avLst/>
          </a:prstGeom>
          <a:noFill/>
        </p:spPr>
        <p:txBody>
          <a:bodyPr wrap="square" rtlCol="0">
            <a:spAutoFit/>
          </a:bodyPr>
          <a:lstStyle/>
          <a:p>
            <a:pPr algn="ctr"/>
            <a:r>
              <a:rPr lang="it-IT" b="1" dirty="0">
                <a:solidFill>
                  <a:schemeClr val="bg1"/>
                </a:solidFill>
              </a:rPr>
              <a:t>SOSTEGNO</a:t>
            </a:r>
          </a:p>
        </p:txBody>
      </p:sp>
    </p:spTree>
    <p:extLst>
      <p:ext uri="{BB962C8B-B14F-4D97-AF65-F5344CB8AC3E}">
        <p14:creationId xmlns:p14="http://schemas.microsoft.com/office/powerpoint/2010/main" val="140283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109787" y="1372501"/>
            <a:ext cx="2852058" cy="2639662"/>
          </a:xfrm>
        </p:spPr>
        <p:txBody>
          <a:bodyPr>
            <a:noAutofit/>
          </a:bodyPr>
          <a:lstStyle/>
          <a:p>
            <a:pPr>
              <a:lnSpc>
                <a:spcPct val="150000"/>
              </a:lnSpc>
            </a:pPr>
            <a:r>
              <a:rPr lang="it-IT" sz="1800" dirty="0"/>
              <a:t>DIMENSIONE COGNITIVA, NEUROPSICOLOGICA E DELL’APPRENDIMENTO</a:t>
            </a:r>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a:xfrm>
            <a:off x="685800" y="609600"/>
            <a:ext cx="7772400" cy="5735216"/>
          </a:xfrm>
        </p:spPr>
        <p:txBody>
          <a:bodyPr>
            <a:normAutofit fontScale="92500" lnSpcReduction="10000"/>
          </a:bodyPr>
          <a:lstStyle/>
          <a:p>
            <a:pPr algn="l"/>
            <a:endParaRPr lang="it-IT" sz="1800" b="0" i="0" u="none" strike="noStrike" baseline="0" dirty="0">
              <a:solidFill>
                <a:srgbClr val="000000"/>
              </a:solidFill>
              <a:latin typeface="Calibri" panose="020F0502020204030204" pitchFamily="34" charset="0"/>
            </a:endParaRPr>
          </a:p>
          <a:p>
            <a:pPr>
              <a:lnSpc>
                <a:spcPct val="150000"/>
              </a:lnSpc>
            </a:pPr>
            <a:r>
              <a:rPr lang="it-IT" sz="2400" b="0" i="0" u="none" strike="noStrike" baseline="0" dirty="0">
                <a:latin typeface="Verdana" panose="020B0604030504040204" pitchFamily="34" charset="0"/>
                <a:ea typeface="Verdana" panose="020B0604030504040204" pitchFamily="34" charset="0"/>
              </a:rPr>
              <a:t>Dimensione </a:t>
            </a:r>
            <a:r>
              <a:rPr lang="it-IT" sz="2400" b="1" i="0" u="none" strike="noStrike" baseline="0" dirty="0">
                <a:latin typeface="Verdana" panose="020B0604030504040204" pitchFamily="34" charset="0"/>
                <a:ea typeface="Verdana" panose="020B0604030504040204" pitchFamily="34" charset="0"/>
              </a:rPr>
              <a:t>cognitiva</a:t>
            </a:r>
            <a:r>
              <a:rPr lang="it-IT" sz="2400" b="0" i="0" u="none" strike="noStrike" baseline="0" dirty="0">
                <a:latin typeface="Verdana" panose="020B0604030504040204" pitchFamily="34" charset="0"/>
                <a:ea typeface="Verdana" panose="020B0604030504040204" pitchFamily="34" charset="0"/>
              </a:rPr>
              <a:t>, </a:t>
            </a:r>
            <a:r>
              <a:rPr lang="it-IT" sz="2400" b="1" i="0" u="none" strike="noStrike" baseline="0" dirty="0">
                <a:latin typeface="Verdana" panose="020B0604030504040204" pitchFamily="34" charset="0"/>
                <a:ea typeface="Verdana" panose="020B0604030504040204" pitchFamily="34" charset="0"/>
              </a:rPr>
              <a:t>neuropsicologica </a:t>
            </a:r>
            <a:r>
              <a:rPr lang="it-IT" sz="2400" b="0" i="0" u="none" strike="noStrike" baseline="0" dirty="0">
                <a:latin typeface="Verdana" panose="020B0604030504040204" pitchFamily="34" charset="0"/>
                <a:ea typeface="Verdana" panose="020B0604030504040204" pitchFamily="34" charset="0"/>
              </a:rPr>
              <a:t>e dell’</a:t>
            </a:r>
            <a:r>
              <a:rPr lang="it-IT" sz="2400" b="1" i="0" u="none" strike="noStrike" baseline="0" dirty="0">
                <a:latin typeface="Verdana" panose="020B0604030504040204" pitchFamily="34" charset="0"/>
                <a:ea typeface="Verdana" panose="020B0604030504040204" pitchFamily="34" charset="0"/>
              </a:rPr>
              <a:t>apprendimento </a:t>
            </a:r>
            <a:r>
              <a:rPr lang="it-IT" sz="2400" b="1" i="0" u="none" strike="noStrike" baseline="0" dirty="0">
                <a:solidFill>
                  <a:srgbClr val="FF0000"/>
                </a:solidFill>
                <a:latin typeface="Verdana" panose="020B0604030504040204" pitchFamily="34" charset="0"/>
                <a:ea typeface="Verdana" panose="020B0604030504040204" pitchFamily="34" charset="0"/>
              </a:rPr>
              <a:t>(CAP. </a:t>
            </a:r>
            <a:r>
              <a:rPr lang="it-IT" sz="2400" b="1" dirty="0">
                <a:solidFill>
                  <a:srgbClr val="FF0000"/>
                </a:solidFill>
                <a:latin typeface="Verdana" panose="020B0604030504040204" pitchFamily="34" charset="0"/>
                <a:ea typeface="Verdana" panose="020B0604030504040204" pitchFamily="34" charset="0"/>
              </a:rPr>
              <a:t>1, 2 e 8</a:t>
            </a:r>
            <a:r>
              <a:rPr lang="it-IT" sz="2400" b="1" i="0" u="none" strike="noStrike" baseline="0" dirty="0">
                <a:solidFill>
                  <a:srgbClr val="FF0000"/>
                </a:solidFill>
                <a:latin typeface="Verdana" panose="020B0604030504040204" pitchFamily="34" charset="0"/>
                <a:ea typeface="Verdana" panose="020B0604030504040204" pitchFamily="34" charset="0"/>
              </a:rPr>
              <a:t> nel modello ICF)</a:t>
            </a:r>
            <a:r>
              <a:rPr lang="it-IT" sz="2400" b="0" i="0" u="none" strike="noStrike" baseline="0" dirty="0">
                <a:latin typeface="Verdana" panose="020B0604030504040204" pitchFamily="34" charset="0"/>
                <a:ea typeface="Verdana" panose="020B0604030504040204" pitchFamily="34" charset="0"/>
              </a:rPr>
              <a:t>, per la quale si fa riferimento alle capacità mnesiche, intellettive e all’organizzazione spazio-temporale; al livello di sviluppo raggiunto in ordine alle strategie utilizzate per la risoluzione di compiti propri per la fascia d’età, agli stili cognitivi, alla capacità di integrare competenze diverse per la risoluzione di compiti, alle competenze di lettura, scrittura, calcolo, decodifica di testi o messaggi.</a:t>
            </a:r>
          </a:p>
          <a:p>
            <a:pPr marL="0" indent="0">
              <a:lnSpc>
                <a:spcPct val="150000"/>
              </a:lnSpc>
              <a:buNone/>
            </a:pPr>
            <a:r>
              <a:rPr lang="it-IT" sz="2800" b="0" i="0" u="none" strike="noStrike" baseline="0" dirty="0">
                <a:latin typeface="Verdana" panose="020B0604030504040204" pitchFamily="34" charset="0"/>
                <a:ea typeface="Verdana" panose="020B0604030504040204" pitchFamily="34" charset="0"/>
              </a:rPr>
              <a:t> </a:t>
            </a:r>
            <a:endParaRPr lang="it-IT" sz="28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76931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175101" y="789338"/>
            <a:ext cx="2637453" cy="2639662"/>
          </a:xfrm>
        </p:spPr>
        <p:txBody>
          <a:bodyPr>
            <a:noAutofit/>
          </a:bodyPr>
          <a:lstStyle/>
          <a:p>
            <a:pPr>
              <a:lnSpc>
                <a:spcPct val="150000"/>
              </a:lnSpc>
            </a:pPr>
            <a:r>
              <a:rPr lang="it-IT" sz="2200" dirty="0"/>
              <a:t>VERIFICA DEL PEI</a:t>
            </a:r>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a:xfrm>
            <a:off x="685800" y="609600"/>
            <a:ext cx="7772400" cy="5735216"/>
          </a:xfrm>
        </p:spPr>
        <p:txBody>
          <a:bodyPr>
            <a:normAutofit lnSpcReduction="10000"/>
          </a:bodyPr>
          <a:lstStyle/>
          <a:p>
            <a:pPr>
              <a:lnSpc>
                <a:spcPct val="150000"/>
              </a:lnSpc>
            </a:pPr>
            <a:r>
              <a:rPr lang="it-IT" sz="2200" dirty="0">
                <a:solidFill>
                  <a:srgbClr val="000000"/>
                </a:solidFill>
                <a:latin typeface="Verdana" panose="020B0604030504040204" pitchFamily="34" charset="0"/>
                <a:ea typeface="Verdana" panose="020B0604030504040204" pitchFamily="34" charset="0"/>
              </a:rPr>
              <a:t>Il PEI è soggetto a verifiche periodiche in corso d’anno al fine di accertare il raggiungimento degli obiettivi e apportare eventuali modifiche ed integrazioni. Si tratta di uno strumento e, come tale, al di là dei momenti previsti dalla normativa, può variare per accompagnare i processi di inclusione.</a:t>
            </a:r>
          </a:p>
          <a:p>
            <a:pPr>
              <a:lnSpc>
                <a:spcPct val="150000"/>
              </a:lnSpc>
            </a:pPr>
            <a:endParaRPr lang="it-IT" sz="2200" dirty="0">
              <a:solidFill>
                <a:srgbClr val="000000"/>
              </a:solidFill>
              <a:latin typeface="Verdana" panose="020B0604030504040204" pitchFamily="34" charset="0"/>
              <a:ea typeface="Verdana" panose="020B0604030504040204" pitchFamily="34" charset="0"/>
            </a:endParaRPr>
          </a:p>
          <a:p>
            <a:pPr>
              <a:lnSpc>
                <a:spcPct val="150000"/>
              </a:lnSpc>
            </a:pPr>
            <a:r>
              <a:rPr lang="it-IT" sz="2200" dirty="0">
                <a:solidFill>
                  <a:srgbClr val="000000"/>
                </a:solidFill>
                <a:latin typeface="Verdana" panose="020B0604030504040204" pitchFamily="34" charset="0"/>
                <a:ea typeface="Verdana" panose="020B0604030504040204" pitchFamily="34" charset="0"/>
              </a:rPr>
              <a:t>Al termine dell'anno scolastico, è prevista la </a:t>
            </a:r>
            <a:r>
              <a:rPr lang="it-IT" sz="2200" b="1" i="1" dirty="0">
                <a:solidFill>
                  <a:srgbClr val="000000"/>
                </a:solidFill>
                <a:latin typeface="Verdana" panose="020B0604030504040204" pitchFamily="34" charset="0"/>
                <a:ea typeface="Verdana" panose="020B0604030504040204" pitchFamily="34" charset="0"/>
              </a:rPr>
              <a:t>Verifica conclusiva degli esiti </a:t>
            </a:r>
            <a:r>
              <a:rPr lang="it-IT" sz="2200" dirty="0">
                <a:solidFill>
                  <a:srgbClr val="000000"/>
                </a:solidFill>
                <a:latin typeface="Verdana" panose="020B0604030504040204" pitchFamily="34" charset="0"/>
                <a:ea typeface="Verdana" panose="020B0604030504040204" pitchFamily="34" charset="0"/>
              </a:rPr>
              <a:t>rispetto all'efficacia degli interventi descritti.</a:t>
            </a:r>
            <a:endParaRPr lang="it-IT" sz="2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4591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183979" y="1010328"/>
            <a:ext cx="2637453" cy="2639662"/>
          </a:xfrm>
        </p:spPr>
        <p:txBody>
          <a:bodyPr>
            <a:noAutofit/>
          </a:bodyPr>
          <a:lstStyle/>
          <a:p>
            <a:pPr>
              <a:lnSpc>
                <a:spcPct val="150000"/>
              </a:lnSpc>
            </a:pPr>
            <a:r>
              <a:rPr lang="it-IT" sz="2200" b="1" dirty="0"/>
              <a:t>GLO</a:t>
            </a:r>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a:xfrm>
            <a:off x="685800" y="609600"/>
            <a:ext cx="7772400" cy="5735216"/>
          </a:xfrm>
        </p:spPr>
        <p:txBody>
          <a:bodyPr>
            <a:normAutofit fontScale="77500" lnSpcReduction="20000"/>
          </a:bodyPr>
          <a:lstStyle/>
          <a:p>
            <a:pPr marL="0" indent="0">
              <a:lnSpc>
                <a:spcPct val="170000"/>
              </a:lnSpc>
              <a:buNone/>
            </a:pPr>
            <a:r>
              <a:rPr lang="it-IT" sz="2400" b="1" i="0" u="none" strike="noStrike" baseline="0" dirty="0">
                <a:solidFill>
                  <a:srgbClr val="000000"/>
                </a:solidFill>
                <a:latin typeface="Verdana" panose="020B0604030504040204" pitchFamily="34" charset="0"/>
                <a:ea typeface="Verdana" panose="020B0604030504040204" pitchFamily="34" charset="0"/>
              </a:rPr>
              <a:t>Composizione del GLO: </a:t>
            </a:r>
            <a:endParaRPr lang="it-IT" sz="2400" b="0" i="0" u="none" strike="noStrike" baseline="0" dirty="0">
              <a:solidFill>
                <a:srgbClr val="000000"/>
              </a:solidFill>
              <a:latin typeface="Verdana" panose="020B0604030504040204" pitchFamily="34" charset="0"/>
              <a:ea typeface="Verdana" panose="020B0604030504040204" pitchFamily="34" charset="0"/>
            </a:endParaRPr>
          </a:p>
          <a:p>
            <a:pPr>
              <a:lnSpc>
                <a:spcPct val="170000"/>
              </a:lnSpc>
              <a:buClr>
                <a:schemeClr val="bg2">
                  <a:lumMod val="50000"/>
                </a:schemeClr>
              </a:buClr>
              <a:buFont typeface="Wingdings" panose="05000000000000000000" pitchFamily="2" charset="2"/>
              <a:buChar char="v"/>
            </a:pPr>
            <a:r>
              <a:rPr lang="it-IT" sz="2400" dirty="0">
                <a:solidFill>
                  <a:srgbClr val="000000"/>
                </a:solidFill>
                <a:latin typeface="Verdana" panose="020B0604030504040204" pitchFamily="34" charset="0"/>
                <a:ea typeface="Verdana" panose="020B0604030504040204" pitchFamily="34" charset="0"/>
              </a:rPr>
              <a:t>t</a:t>
            </a:r>
            <a:r>
              <a:rPr lang="it-IT" sz="2400" b="0" i="0" u="none" strike="noStrike" baseline="0" dirty="0">
                <a:solidFill>
                  <a:srgbClr val="000000"/>
                </a:solidFill>
                <a:latin typeface="Verdana" panose="020B0604030504040204" pitchFamily="34" charset="0"/>
                <a:ea typeface="Verdana" panose="020B0604030504040204" pitchFamily="34" charset="0"/>
              </a:rPr>
              <a:t>eam dei Docenti contitolari o Consiglio di Classe - presieduto dal Dirigente Scolastico o da un suo delegato. I docenti di sostegno, in quanto contitolari, fanno parte del Consiglio di classe o del team dei docenti. </a:t>
            </a:r>
          </a:p>
          <a:p>
            <a:pPr>
              <a:lnSpc>
                <a:spcPct val="170000"/>
              </a:lnSpc>
              <a:buClr>
                <a:schemeClr val="bg2">
                  <a:lumMod val="50000"/>
                </a:schemeClr>
              </a:buClr>
              <a:buFont typeface="Wingdings" panose="05000000000000000000" pitchFamily="2" charset="2"/>
              <a:buChar char="v"/>
            </a:pPr>
            <a:r>
              <a:rPr lang="it-IT" sz="2400" dirty="0">
                <a:solidFill>
                  <a:srgbClr val="000000"/>
                </a:solidFill>
                <a:latin typeface="Verdana" panose="020B0604030504040204" pitchFamily="34" charset="0"/>
                <a:ea typeface="Verdana" panose="020B0604030504040204" pitchFamily="34" charset="0"/>
              </a:rPr>
              <a:t>g</a:t>
            </a:r>
            <a:r>
              <a:rPr lang="it-IT" sz="2400" b="0" i="0" u="none" strike="noStrike" baseline="0" dirty="0">
                <a:solidFill>
                  <a:srgbClr val="000000"/>
                </a:solidFill>
                <a:latin typeface="Verdana" panose="020B0604030504040204" pitchFamily="34" charset="0"/>
                <a:ea typeface="Verdana" panose="020B0604030504040204" pitchFamily="34" charset="0"/>
              </a:rPr>
              <a:t>enitori dell'alunno con disabilità o chi ne esercita la responsabilità genitoriale; </a:t>
            </a:r>
          </a:p>
          <a:p>
            <a:pPr>
              <a:lnSpc>
                <a:spcPct val="170000"/>
              </a:lnSpc>
              <a:buClr>
                <a:schemeClr val="bg2">
                  <a:lumMod val="50000"/>
                </a:schemeClr>
              </a:buClr>
              <a:buFont typeface="Wingdings" panose="05000000000000000000" pitchFamily="2" charset="2"/>
              <a:buChar char="v"/>
            </a:pPr>
            <a:r>
              <a:rPr lang="it-IT" sz="2400" dirty="0">
                <a:solidFill>
                  <a:srgbClr val="000000"/>
                </a:solidFill>
                <a:latin typeface="Verdana" panose="020B0604030504040204" pitchFamily="34" charset="0"/>
                <a:ea typeface="Verdana" panose="020B0604030504040204" pitchFamily="34" charset="0"/>
              </a:rPr>
              <a:t>f</a:t>
            </a:r>
            <a:r>
              <a:rPr lang="it-IT" sz="2400" b="0" i="0" u="none" strike="noStrike" baseline="0" dirty="0">
                <a:solidFill>
                  <a:srgbClr val="000000"/>
                </a:solidFill>
                <a:latin typeface="Verdana" panose="020B0604030504040204" pitchFamily="34" charset="0"/>
                <a:ea typeface="Verdana" panose="020B0604030504040204" pitchFamily="34" charset="0"/>
              </a:rPr>
              <a:t>igure professionali specifiche interne ed esterne alla scuola; </a:t>
            </a:r>
          </a:p>
          <a:p>
            <a:pPr>
              <a:lnSpc>
                <a:spcPct val="170000"/>
              </a:lnSpc>
              <a:buClr>
                <a:schemeClr val="bg2">
                  <a:lumMod val="50000"/>
                </a:schemeClr>
              </a:buClr>
              <a:buFont typeface="Wingdings" panose="05000000000000000000" pitchFamily="2" charset="2"/>
              <a:buChar char="v"/>
            </a:pPr>
            <a:r>
              <a:rPr lang="it-IT" sz="2400" dirty="0">
                <a:solidFill>
                  <a:srgbClr val="000000"/>
                </a:solidFill>
                <a:latin typeface="Verdana" panose="020B0604030504040204" pitchFamily="34" charset="0"/>
                <a:ea typeface="Verdana" panose="020B0604030504040204" pitchFamily="34" charset="0"/>
              </a:rPr>
              <a:t>r</a:t>
            </a:r>
            <a:r>
              <a:rPr lang="it-IT" sz="2400" b="0" i="0" u="none" strike="noStrike" baseline="0" dirty="0">
                <a:solidFill>
                  <a:srgbClr val="000000"/>
                </a:solidFill>
                <a:latin typeface="Verdana" panose="020B0604030504040204" pitchFamily="34" charset="0"/>
                <a:ea typeface="Verdana" panose="020B0604030504040204" pitchFamily="34" charset="0"/>
              </a:rPr>
              <a:t>appresentanti dell'Unità di Valutazione Multidisciplinare (UVM) dell'Azienda Sanitaria Locale (ASL) di residenza dell'alunno con disabilità.</a:t>
            </a:r>
          </a:p>
        </p:txBody>
      </p:sp>
    </p:spTree>
    <p:extLst>
      <p:ext uri="{BB962C8B-B14F-4D97-AF65-F5344CB8AC3E}">
        <p14:creationId xmlns:p14="http://schemas.microsoft.com/office/powerpoint/2010/main" val="244253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175101" y="1409824"/>
            <a:ext cx="2637453" cy="2639662"/>
          </a:xfrm>
        </p:spPr>
        <p:txBody>
          <a:bodyPr>
            <a:noAutofit/>
          </a:bodyPr>
          <a:lstStyle/>
          <a:p>
            <a:pPr>
              <a:lnSpc>
                <a:spcPct val="150000"/>
              </a:lnSpc>
            </a:pPr>
            <a:r>
              <a:rPr lang="it-IT" sz="2200" dirty="0"/>
              <a:t>I DOCENTI DEL GLO</a:t>
            </a:r>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a:xfrm>
            <a:off x="685800" y="609600"/>
            <a:ext cx="7772400" cy="5735216"/>
          </a:xfrm>
        </p:spPr>
        <p:txBody>
          <a:bodyPr>
            <a:normAutofit fontScale="85000" lnSpcReduction="10000"/>
          </a:bodyPr>
          <a:lstStyle/>
          <a:p>
            <a:pPr>
              <a:lnSpc>
                <a:spcPct val="170000"/>
              </a:lnSpc>
              <a:buClr>
                <a:schemeClr val="bg2">
                  <a:lumMod val="50000"/>
                </a:schemeClr>
              </a:buClr>
              <a:buFont typeface="Arial" panose="020B0604020202020204" pitchFamily="34" charset="0"/>
              <a:buChar char="•"/>
            </a:pPr>
            <a:r>
              <a:rPr lang="it-IT" sz="2400" b="1" i="0" u="none" strike="noStrike" baseline="0" dirty="0">
                <a:latin typeface="Verdana" panose="020B0604030504040204" pitchFamily="34" charset="0"/>
                <a:ea typeface="Verdana" panose="020B0604030504040204" pitchFamily="34" charset="0"/>
              </a:rPr>
              <a:t>Si coordinano </a:t>
            </a:r>
            <a:r>
              <a:rPr lang="it-IT" sz="2400" b="0" i="0" u="none" strike="noStrike" baseline="0" dirty="0">
                <a:latin typeface="Verdana" panose="020B0604030504040204" pitchFamily="34" charset="0"/>
                <a:ea typeface="Verdana" panose="020B0604030504040204" pitchFamily="34" charset="0"/>
              </a:rPr>
              <a:t>con altre figure interne ed esterne. </a:t>
            </a:r>
          </a:p>
          <a:p>
            <a:pPr>
              <a:lnSpc>
                <a:spcPct val="170000"/>
              </a:lnSpc>
              <a:buClr>
                <a:schemeClr val="bg2">
                  <a:lumMod val="50000"/>
                </a:schemeClr>
              </a:buClr>
              <a:buFont typeface="Arial" panose="020B0604020202020204" pitchFamily="34" charset="0"/>
              <a:buChar char="•"/>
            </a:pPr>
            <a:r>
              <a:rPr lang="it-IT" sz="2400" b="0" i="0" u="none" strike="noStrike" baseline="0" dirty="0">
                <a:latin typeface="Verdana" panose="020B0604030504040204" pitchFamily="34" charset="0"/>
                <a:ea typeface="Verdana" panose="020B0604030504040204" pitchFamily="34" charset="0"/>
              </a:rPr>
              <a:t>Valutano attentamente i </a:t>
            </a:r>
            <a:r>
              <a:rPr lang="it-IT" sz="2400" b="1" i="0" u="none" strike="noStrike" baseline="0" dirty="0">
                <a:latin typeface="Verdana" panose="020B0604030504040204" pitchFamily="34" charset="0"/>
                <a:ea typeface="Verdana" panose="020B0604030504040204" pitchFamily="34" charset="0"/>
              </a:rPr>
              <a:t>documenti </a:t>
            </a:r>
            <a:r>
              <a:rPr lang="it-IT" sz="2400" b="0" i="0" u="none" strike="noStrike" baseline="0" dirty="0">
                <a:latin typeface="Verdana" panose="020B0604030504040204" pitchFamily="34" charset="0"/>
                <a:ea typeface="Verdana" panose="020B0604030504040204" pitchFamily="34" charset="0"/>
              </a:rPr>
              <a:t>agli atti. </a:t>
            </a:r>
          </a:p>
          <a:p>
            <a:pPr>
              <a:lnSpc>
                <a:spcPct val="170000"/>
              </a:lnSpc>
              <a:buClr>
                <a:schemeClr val="bg2">
                  <a:lumMod val="50000"/>
                </a:schemeClr>
              </a:buClr>
              <a:buFont typeface="Arial" panose="020B0604020202020204" pitchFamily="34" charset="0"/>
              <a:buChar char="•"/>
            </a:pPr>
            <a:r>
              <a:rPr lang="it-IT" sz="2400" b="0" i="0" u="none" strike="noStrike" baseline="0" dirty="0">
                <a:latin typeface="Verdana" panose="020B0604030504040204" pitchFamily="34" charset="0"/>
                <a:ea typeface="Verdana" panose="020B0604030504040204" pitchFamily="34" charset="0"/>
              </a:rPr>
              <a:t>Procedono all’</a:t>
            </a:r>
            <a:r>
              <a:rPr lang="it-IT" sz="2400" b="1" i="0" u="none" strike="noStrike" baseline="0" dirty="0">
                <a:latin typeface="Verdana" panose="020B0604030504040204" pitchFamily="34" charset="0"/>
                <a:ea typeface="Verdana" panose="020B0604030504040204" pitchFamily="34" charset="0"/>
              </a:rPr>
              <a:t>osservazione sistematica </a:t>
            </a:r>
            <a:r>
              <a:rPr lang="it-IT" sz="2400" b="0" i="0" u="none" strike="noStrike" baseline="0" dirty="0">
                <a:latin typeface="Verdana" panose="020B0604030504040204" pitchFamily="34" charset="0"/>
                <a:ea typeface="Verdana" panose="020B0604030504040204" pitchFamily="34" charset="0"/>
              </a:rPr>
              <a:t>al fine di individuare i </a:t>
            </a:r>
            <a:r>
              <a:rPr lang="it-IT" sz="2400" b="0" i="0" u="sng" strike="noStrike" baseline="0" dirty="0">
                <a:latin typeface="Verdana" panose="020B0604030504040204" pitchFamily="34" charset="0"/>
                <a:ea typeface="Verdana" panose="020B0604030504040204" pitchFamily="34" charset="0"/>
              </a:rPr>
              <a:t>punti di forza</a:t>
            </a:r>
            <a:r>
              <a:rPr lang="it-IT" sz="2400" b="0" i="0" strike="noStrike" baseline="0" dirty="0">
                <a:latin typeface="Verdana" panose="020B0604030504040204" pitchFamily="34" charset="0"/>
                <a:ea typeface="Verdana" panose="020B0604030504040204" pitchFamily="34" charset="0"/>
              </a:rPr>
              <a:t> </a:t>
            </a:r>
            <a:r>
              <a:rPr lang="it-IT" sz="2400" b="0" i="0" u="none" strike="noStrike" baseline="0" dirty="0">
                <a:latin typeface="Verdana" panose="020B0604030504040204" pitchFamily="34" charset="0"/>
                <a:ea typeface="Verdana" panose="020B0604030504040204" pitchFamily="34" charset="0"/>
              </a:rPr>
              <a:t>sui quali costruire gli interventi educativi e didattici</a:t>
            </a:r>
            <a:r>
              <a:rPr lang="it-IT" sz="2400" dirty="0">
                <a:latin typeface="Verdana" panose="020B0604030504040204" pitchFamily="34" charset="0"/>
                <a:ea typeface="Verdana" panose="020B0604030504040204" pitchFamily="34" charset="0"/>
              </a:rPr>
              <a:t>.</a:t>
            </a:r>
            <a:endParaRPr lang="it-IT" sz="2400" b="0" i="0" u="none" strike="noStrike" baseline="0" dirty="0">
              <a:latin typeface="Verdana" panose="020B0604030504040204" pitchFamily="34" charset="0"/>
              <a:ea typeface="Verdana" panose="020B0604030504040204" pitchFamily="34" charset="0"/>
            </a:endParaRPr>
          </a:p>
          <a:p>
            <a:pPr>
              <a:lnSpc>
                <a:spcPct val="170000"/>
              </a:lnSpc>
              <a:buClr>
                <a:schemeClr val="bg2">
                  <a:lumMod val="50000"/>
                </a:schemeClr>
              </a:buClr>
              <a:buFont typeface="Arial" panose="020B0604020202020204" pitchFamily="34" charset="0"/>
              <a:buChar char="•"/>
            </a:pPr>
            <a:r>
              <a:rPr lang="it-IT" sz="2400" b="1" i="0" u="none" strike="noStrike" baseline="0" dirty="0">
                <a:latin typeface="Verdana" panose="020B0604030504040204" pitchFamily="34" charset="0"/>
                <a:ea typeface="Verdana" panose="020B0604030504040204" pitchFamily="34" charset="0"/>
              </a:rPr>
              <a:t>Compilano il PEI, che è strumento di progettazione educativa e didattica </a:t>
            </a:r>
            <a:r>
              <a:rPr lang="it-IT" sz="2400" b="0" i="0" u="none" strike="noStrike" baseline="0" dirty="0">
                <a:latin typeface="Verdana" panose="020B0604030504040204" pitchFamily="34" charset="0"/>
                <a:ea typeface="Verdana" panose="020B0604030504040204" pitchFamily="34" charset="0"/>
              </a:rPr>
              <a:t>e ha durata annuale, con riferimento agli obiettivi educativi e didattici, agli strumenti e strategie da adottare.</a:t>
            </a:r>
          </a:p>
          <a:p>
            <a:pPr>
              <a:lnSpc>
                <a:spcPct val="170000"/>
              </a:lnSpc>
              <a:buClr>
                <a:schemeClr val="bg2">
                  <a:lumMod val="50000"/>
                </a:schemeClr>
              </a:buClr>
              <a:buFont typeface="Arial" panose="020B0604020202020204" pitchFamily="34" charset="0"/>
              <a:buChar char="•"/>
            </a:pPr>
            <a:r>
              <a:rPr lang="it-IT" sz="2400" b="0" i="0" u="none" strike="noStrike" baseline="0" dirty="0">
                <a:latin typeface="Verdana" panose="020B0604030504040204" pitchFamily="34" charset="0"/>
                <a:ea typeface="Verdana" panose="020B0604030504040204" pitchFamily="34" charset="0"/>
              </a:rPr>
              <a:t>Procedono alla </a:t>
            </a:r>
            <a:r>
              <a:rPr lang="it-IT" sz="2400" b="1" i="0" u="none" strike="noStrike" baseline="0" dirty="0">
                <a:latin typeface="Verdana" panose="020B0604030504040204" pitchFamily="34" charset="0"/>
                <a:ea typeface="Verdana" panose="020B0604030504040204" pitchFamily="34" charset="0"/>
              </a:rPr>
              <a:t>verifica periodica e finale del PEI</a:t>
            </a:r>
            <a:r>
              <a:rPr lang="it-IT" sz="2400" b="0" i="0" u="none" strike="noStrike" baseline="0" dirty="0">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1754423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175101" y="1409824"/>
            <a:ext cx="2637453" cy="2639662"/>
          </a:xfrm>
        </p:spPr>
        <p:txBody>
          <a:bodyPr>
            <a:noAutofit/>
          </a:bodyPr>
          <a:lstStyle/>
          <a:p>
            <a:pPr>
              <a:lnSpc>
                <a:spcPct val="150000"/>
              </a:lnSpc>
            </a:pPr>
            <a:r>
              <a:rPr lang="it-IT" sz="2200" dirty="0"/>
              <a:t>I DOCENTI DEL GLO</a:t>
            </a:r>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a:xfrm>
            <a:off x="279918" y="261257"/>
            <a:ext cx="8462866" cy="6260841"/>
          </a:xfrm>
        </p:spPr>
        <p:txBody>
          <a:bodyPr>
            <a:noAutofit/>
          </a:bodyPr>
          <a:lstStyle/>
          <a:p>
            <a:pPr marL="0" indent="0">
              <a:lnSpc>
                <a:spcPct val="150000"/>
              </a:lnSpc>
              <a:buNone/>
            </a:pPr>
            <a:r>
              <a:rPr lang="it-IT" b="1" i="0" u="none" strike="noStrike" baseline="0" dirty="0">
                <a:latin typeface="Verdana" panose="020B0604030504040204" pitchFamily="34" charset="0"/>
                <a:ea typeface="Verdana" panose="020B0604030504040204" pitchFamily="34" charset="0"/>
              </a:rPr>
              <a:t>Esplicitano: </a:t>
            </a:r>
            <a:endParaRPr lang="it-IT" b="0" i="0" u="none" strike="noStrike" baseline="0" dirty="0">
              <a:latin typeface="Verdana" panose="020B0604030504040204" pitchFamily="34" charset="0"/>
              <a:ea typeface="Verdana" panose="020B0604030504040204" pitchFamily="34" charset="0"/>
            </a:endParaRPr>
          </a:p>
          <a:p>
            <a:pPr>
              <a:lnSpc>
                <a:spcPct val="150000"/>
              </a:lnSpc>
              <a:buFont typeface="Wingdings" panose="05000000000000000000" pitchFamily="2" charset="2"/>
              <a:buChar char="Ø"/>
            </a:pPr>
            <a:r>
              <a:rPr lang="it-IT" b="0" i="0" u="none" strike="noStrike" baseline="0" dirty="0">
                <a:latin typeface="Verdana" panose="020B0604030504040204" pitchFamily="34" charset="0"/>
                <a:ea typeface="Verdana" panose="020B0604030504040204" pitchFamily="34" charset="0"/>
              </a:rPr>
              <a:t>le modalità di sostegno didattico; </a:t>
            </a:r>
          </a:p>
          <a:p>
            <a:pPr>
              <a:lnSpc>
                <a:spcPct val="150000"/>
              </a:lnSpc>
              <a:buFont typeface="Wingdings" panose="05000000000000000000" pitchFamily="2" charset="2"/>
              <a:buChar char="Ø"/>
            </a:pPr>
            <a:r>
              <a:rPr lang="it-IT" b="0" i="0" u="none" strike="noStrike" baseline="0" dirty="0">
                <a:latin typeface="Verdana" panose="020B0604030504040204" pitchFamily="34" charset="0"/>
                <a:ea typeface="Verdana" panose="020B0604030504040204" pitchFamily="34" charset="0"/>
              </a:rPr>
              <a:t>le modalità di verifica; </a:t>
            </a:r>
          </a:p>
          <a:p>
            <a:pPr>
              <a:lnSpc>
                <a:spcPct val="150000"/>
              </a:lnSpc>
              <a:buFont typeface="Wingdings" panose="05000000000000000000" pitchFamily="2" charset="2"/>
              <a:buChar char="Ø"/>
            </a:pPr>
            <a:r>
              <a:rPr lang="it-IT" b="0" i="0" u="none" strike="noStrike" baseline="0" dirty="0">
                <a:latin typeface="Verdana" panose="020B0604030504040204" pitchFamily="34" charset="0"/>
                <a:ea typeface="Verdana" panose="020B0604030504040204" pitchFamily="34" charset="0"/>
              </a:rPr>
              <a:t>gli interventi di inclusione svolti dal personale docente nell'ambito della classe e in progetti specifici; </a:t>
            </a:r>
          </a:p>
          <a:p>
            <a:pPr>
              <a:lnSpc>
                <a:spcPct val="150000"/>
              </a:lnSpc>
              <a:buFont typeface="Wingdings" panose="05000000000000000000" pitchFamily="2" charset="2"/>
              <a:buChar char="Ø"/>
            </a:pPr>
            <a:r>
              <a:rPr lang="it-IT" b="0" i="0" u="none" strike="noStrike" baseline="0" dirty="0">
                <a:latin typeface="Verdana" panose="020B0604030504040204" pitchFamily="34" charset="0"/>
                <a:ea typeface="Verdana" panose="020B0604030504040204" pitchFamily="34" charset="0"/>
              </a:rPr>
              <a:t>la valutazione in relazione alla programmazione individualizzata</a:t>
            </a:r>
            <a:r>
              <a:rPr lang="it-IT" dirty="0">
                <a:latin typeface="Verdana" panose="020B0604030504040204" pitchFamily="34" charset="0"/>
                <a:ea typeface="Verdana" panose="020B0604030504040204" pitchFamily="34" charset="0"/>
              </a:rPr>
              <a:t>.</a:t>
            </a:r>
          </a:p>
          <a:p>
            <a:pPr marL="0" indent="0">
              <a:lnSpc>
                <a:spcPct val="150000"/>
              </a:lnSpc>
              <a:buNone/>
            </a:pPr>
            <a:endParaRPr lang="it-IT" b="0" i="0" u="none" strike="noStrike" baseline="0" dirty="0">
              <a:latin typeface="Verdana" panose="020B0604030504040204" pitchFamily="34" charset="0"/>
              <a:ea typeface="Verdana" panose="020B0604030504040204" pitchFamily="34" charset="0"/>
            </a:endParaRPr>
          </a:p>
          <a:p>
            <a:pPr marL="0" indent="0">
              <a:lnSpc>
                <a:spcPct val="150000"/>
              </a:lnSpc>
              <a:buNone/>
            </a:pPr>
            <a:r>
              <a:rPr lang="it-IT" b="1" i="0" u="none" strike="noStrike" baseline="0" dirty="0">
                <a:latin typeface="Verdana" panose="020B0604030504040204" pitchFamily="34" charset="0"/>
                <a:ea typeface="Verdana" panose="020B0604030504040204" pitchFamily="34" charset="0"/>
              </a:rPr>
              <a:t>CORRESPONSABILITÀ EDUCATIVA</a:t>
            </a:r>
            <a:endParaRPr lang="it-IT" b="0" i="0" u="none" strike="noStrike" baseline="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87507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2DDAFD9-D112-4B45-B23F-8E7AF73CF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115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E640033-24D3-45B3-97C7-7B51BE977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6931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BCF7C6-5E19-4F56-9F52-A7EC9A702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62"/>
            <a:ext cx="12192000" cy="6858000"/>
          </a:xfrm>
          <a:prstGeom prst="rect">
            <a:avLst/>
          </a:prstGeom>
        </p:spPr>
      </p:pic>
      <p:sp>
        <p:nvSpPr>
          <p:cNvPr id="4" name="Rettangolo 3">
            <a:extLst>
              <a:ext uri="{FF2B5EF4-FFF2-40B4-BE49-F238E27FC236}">
                <a16:creationId xmlns:a16="http://schemas.microsoft.com/office/drawing/2014/main" id="{906289D7-63A9-4D75-9725-C5FB1B648938}"/>
              </a:ext>
            </a:extLst>
          </p:cNvPr>
          <p:cNvSpPr/>
          <p:nvPr/>
        </p:nvSpPr>
        <p:spPr>
          <a:xfrm>
            <a:off x="6195527" y="1716833"/>
            <a:ext cx="1716832" cy="130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74682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E8C3C1C5-4279-4D63-89E9-3FBB10FE7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622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26D7542-E7D1-41AE-8E9A-02455A146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2813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FB96963-BE37-4BA2-B446-4C9FC946EEE1}"/>
              </a:ext>
            </a:extLst>
          </p:cNvPr>
          <p:cNvSpPr>
            <a:spLocks noGrp="1"/>
          </p:cNvSpPr>
          <p:nvPr>
            <p:ph idx="1"/>
          </p:nvPr>
        </p:nvSpPr>
        <p:spPr/>
        <p:txBody>
          <a:bodyPr>
            <a:normAutofit/>
          </a:bodyPr>
          <a:lstStyle/>
          <a:p>
            <a:pPr marL="0" indent="0">
              <a:buNone/>
            </a:pPr>
            <a:r>
              <a:rPr lang="it-IT" sz="3200" b="1" u="sng" dirty="0"/>
              <a:t>LEGGE n. 104 del 1992</a:t>
            </a:r>
          </a:p>
          <a:p>
            <a:pPr marL="0" indent="0">
              <a:lnSpc>
                <a:spcPct val="150000"/>
              </a:lnSpc>
              <a:buNone/>
            </a:pPr>
            <a:r>
              <a:rPr lang="it-IT" sz="2800" dirty="0"/>
              <a:t>L’insegnante di sostegno, oltre ad assumere la </a:t>
            </a:r>
            <a:r>
              <a:rPr lang="it-IT" sz="3200" b="1" u="sng" dirty="0">
                <a:solidFill>
                  <a:srgbClr val="F89B20"/>
                </a:solidFill>
              </a:rPr>
              <a:t>CON-TITOLARITÀ</a:t>
            </a:r>
            <a:r>
              <a:rPr lang="it-IT" sz="2800" dirty="0"/>
              <a:t> delle sezioni e delle classi in cui opera, partecipa alla programmazione educativa e didattica e all’elaborazione e verifica delle attività di competenza dei consigli di interclasse, dei consigli di classe e dei collegi docenti.</a:t>
            </a:r>
          </a:p>
        </p:txBody>
      </p:sp>
      <p:sp>
        <p:nvSpPr>
          <p:cNvPr id="4" name="Segnaposto testo 3">
            <a:extLst>
              <a:ext uri="{FF2B5EF4-FFF2-40B4-BE49-F238E27FC236}">
                <a16:creationId xmlns:a16="http://schemas.microsoft.com/office/drawing/2014/main" id="{09DB8D4D-5518-40B6-A5FF-DC004E20EC95}"/>
              </a:ext>
            </a:extLst>
          </p:cNvPr>
          <p:cNvSpPr>
            <a:spLocks noGrp="1"/>
          </p:cNvSpPr>
          <p:nvPr>
            <p:ph type="body" sz="half" idx="2"/>
          </p:nvPr>
        </p:nvSpPr>
        <p:spPr/>
        <p:txBody>
          <a:bodyPr/>
          <a:lstStyle/>
          <a:p>
            <a:r>
              <a:rPr lang="it-IT" sz="2800" b="1" dirty="0"/>
              <a:t>RUOLO DELL’INSE-GNANTE DI SOSTEGNO</a:t>
            </a:r>
          </a:p>
          <a:p>
            <a:endParaRPr lang="it-IT" dirty="0"/>
          </a:p>
        </p:txBody>
      </p:sp>
    </p:spTree>
    <p:extLst>
      <p:ext uri="{BB962C8B-B14F-4D97-AF65-F5344CB8AC3E}">
        <p14:creationId xmlns:p14="http://schemas.microsoft.com/office/powerpoint/2010/main" val="3138927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9166133-B317-4FA2-9BB1-0534CA20B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76883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30C7A2A-013D-4C04-80A9-63D0630B0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3671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CCBE8A8-4201-45EA-8B5B-82B9FA553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9748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6F6F69D-325C-4BEE-A7A3-C315D1295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4817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84DE70B-1C2F-4753-A276-9429A2FF5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1041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D6A5750-AAA7-4AA7-9099-03D5836DB585}"/>
              </a:ext>
            </a:extLst>
          </p:cNvPr>
          <p:cNvPicPr>
            <a:picLocks noChangeAspect="1"/>
          </p:cNvPicPr>
          <p:nvPr/>
        </p:nvPicPr>
        <p:blipFill rotWithShape="1">
          <a:blip r:embed="rId2">
            <a:extLst>
              <a:ext uri="{28A0092B-C50C-407E-A947-70E740481C1C}">
                <a14:useLocalDpi xmlns:a14="http://schemas.microsoft.com/office/drawing/2010/main" val="0"/>
              </a:ext>
            </a:extLst>
          </a:blip>
          <a:srcRect r="34490"/>
          <a:stretch/>
        </p:blipFill>
        <p:spPr>
          <a:xfrm>
            <a:off x="0" y="0"/>
            <a:ext cx="12192000" cy="6858000"/>
          </a:xfrm>
          <a:prstGeom prst="rect">
            <a:avLst/>
          </a:prstGeom>
        </p:spPr>
      </p:pic>
    </p:spTree>
    <p:extLst>
      <p:ext uri="{BB962C8B-B14F-4D97-AF65-F5344CB8AC3E}">
        <p14:creationId xmlns:p14="http://schemas.microsoft.com/office/powerpoint/2010/main" val="2086123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221E956-9668-4F73-A54F-8B4682618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0322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345AEC8-0812-4FC6-B0B9-E83604794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put penna 1">
                <a:extLst>
                  <a:ext uri="{FF2B5EF4-FFF2-40B4-BE49-F238E27FC236}">
                    <a16:creationId xmlns:a16="http://schemas.microsoft.com/office/drawing/2014/main" id="{C8474DCB-3087-40BE-8424-8251AE888ACB}"/>
                  </a:ext>
                </a:extLst>
              </p14:cNvPr>
              <p14:cNvContentPartPr/>
              <p14:nvPr/>
            </p14:nvContentPartPr>
            <p14:xfrm>
              <a:off x="549979" y="3017793"/>
              <a:ext cx="616680" cy="39960"/>
            </p14:xfrm>
          </p:contentPart>
        </mc:Choice>
        <mc:Fallback xmlns="">
          <p:pic>
            <p:nvPicPr>
              <p:cNvPr id="2" name="Input penna 1">
                <a:extLst>
                  <a:ext uri="{FF2B5EF4-FFF2-40B4-BE49-F238E27FC236}">
                    <a16:creationId xmlns:a16="http://schemas.microsoft.com/office/drawing/2014/main" id="{C8474DCB-3087-40BE-8424-8251AE888ACB}"/>
                  </a:ext>
                </a:extLst>
              </p:cNvPr>
              <p:cNvPicPr/>
              <p:nvPr/>
            </p:nvPicPr>
            <p:blipFill>
              <a:blip r:embed="rId4"/>
              <a:stretch>
                <a:fillRect/>
              </a:stretch>
            </p:blipFill>
            <p:spPr>
              <a:xfrm>
                <a:off x="477979" y="2874153"/>
                <a:ext cx="76032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put penna 3">
                <a:extLst>
                  <a:ext uri="{FF2B5EF4-FFF2-40B4-BE49-F238E27FC236}">
                    <a16:creationId xmlns:a16="http://schemas.microsoft.com/office/drawing/2014/main" id="{43C0B8CB-59F5-483E-BEF4-F3085043F17C}"/>
                  </a:ext>
                </a:extLst>
              </p14:cNvPr>
              <p14:cNvContentPartPr/>
              <p14:nvPr/>
            </p14:nvContentPartPr>
            <p14:xfrm>
              <a:off x="576979" y="2956233"/>
              <a:ext cx="579960" cy="70920"/>
            </p14:xfrm>
          </p:contentPart>
        </mc:Choice>
        <mc:Fallback xmlns="">
          <p:pic>
            <p:nvPicPr>
              <p:cNvPr id="4" name="Input penna 3">
                <a:extLst>
                  <a:ext uri="{FF2B5EF4-FFF2-40B4-BE49-F238E27FC236}">
                    <a16:creationId xmlns:a16="http://schemas.microsoft.com/office/drawing/2014/main" id="{43C0B8CB-59F5-483E-BEF4-F3085043F17C}"/>
                  </a:ext>
                </a:extLst>
              </p:cNvPr>
              <p:cNvPicPr/>
              <p:nvPr/>
            </p:nvPicPr>
            <p:blipFill>
              <a:blip r:embed="rId6"/>
              <a:stretch>
                <a:fillRect/>
              </a:stretch>
            </p:blipFill>
            <p:spPr>
              <a:xfrm>
                <a:off x="504979" y="2812593"/>
                <a:ext cx="723600" cy="358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put penna 4">
                <a:extLst>
                  <a:ext uri="{FF2B5EF4-FFF2-40B4-BE49-F238E27FC236}">
                    <a16:creationId xmlns:a16="http://schemas.microsoft.com/office/drawing/2014/main" id="{E4ECD375-0E4A-4795-9AFA-6CC44E556CDB}"/>
                  </a:ext>
                </a:extLst>
              </p14:cNvPr>
              <p14:cNvContentPartPr/>
              <p14:nvPr/>
            </p14:nvContentPartPr>
            <p14:xfrm>
              <a:off x="567979" y="2973513"/>
              <a:ext cx="840960" cy="63720"/>
            </p14:xfrm>
          </p:contentPart>
        </mc:Choice>
        <mc:Fallback xmlns="">
          <p:pic>
            <p:nvPicPr>
              <p:cNvPr id="5" name="Input penna 4">
                <a:extLst>
                  <a:ext uri="{FF2B5EF4-FFF2-40B4-BE49-F238E27FC236}">
                    <a16:creationId xmlns:a16="http://schemas.microsoft.com/office/drawing/2014/main" id="{E4ECD375-0E4A-4795-9AFA-6CC44E556CDB}"/>
                  </a:ext>
                </a:extLst>
              </p:cNvPr>
              <p:cNvPicPr/>
              <p:nvPr/>
            </p:nvPicPr>
            <p:blipFill>
              <a:blip r:embed="rId8"/>
              <a:stretch>
                <a:fillRect/>
              </a:stretch>
            </p:blipFill>
            <p:spPr>
              <a:xfrm>
                <a:off x="496339" y="2829513"/>
                <a:ext cx="984600" cy="351360"/>
              </a:xfrm>
              <a:prstGeom prst="rect">
                <a:avLst/>
              </a:prstGeom>
            </p:spPr>
          </p:pic>
        </mc:Fallback>
      </mc:AlternateContent>
      <p:sp>
        <p:nvSpPr>
          <p:cNvPr id="6" name="Rettangolo 5">
            <a:extLst>
              <a:ext uri="{FF2B5EF4-FFF2-40B4-BE49-F238E27FC236}">
                <a16:creationId xmlns:a16="http://schemas.microsoft.com/office/drawing/2014/main" id="{DE051B42-E045-435C-9880-2CDA140573BC}"/>
              </a:ext>
            </a:extLst>
          </p:cNvPr>
          <p:cNvSpPr/>
          <p:nvPr/>
        </p:nvSpPr>
        <p:spPr>
          <a:xfrm>
            <a:off x="470517" y="2973513"/>
            <a:ext cx="5625483" cy="710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00164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5A2748F-3589-42B0-B7C3-9DA5C7DAD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7400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259B204-C590-48AD-8F54-714473AB9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7517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FEEF58B-02CE-4AE3-9C74-9520E90929D1}"/>
              </a:ext>
            </a:extLst>
          </p:cNvPr>
          <p:cNvSpPr>
            <a:spLocks noGrp="1"/>
          </p:cNvSpPr>
          <p:nvPr>
            <p:ph idx="1"/>
          </p:nvPr>
        </p:nvSpPr>
        <p:spPr/>
        <p:txBody>
          <a:bodyPr>
            <a:normAutofit/>
          </a:bodyPr>
          <a:lstStyle/>
          <a:p>
            <a:pPr marL="0" indent="0">
              <a:buNone/>
            </a:pPr>
            <a:r>
              <a:rPr lang="it-IT" sz="2800" b="1" u="sng" dirty="0"/>
              <a:t>T.U. 297/94</a:t>
            </a:r>
          </a:p>
          <a:p>
            <a:pPr marL="0" indent="0">
              <a:buNone/>
            </a:pPr>
            <a:endParaRPr lang="it-IT" sz="2800" dirty="0"/>
          </a:p>
          <a:p>
            <a:pPr marL="0" indent="0">
              <a:lnSpc>
                <a:spcPct val="150000"/>
              </a:lnSpc>
              <a:buNone/>
            </a:pPr>
            <a:r>
              <a:rPr lang="it-IT" sz="2800" dirty="0"/>
              <a:t>Partecipa alla </a:t>
            </a:r>
            <a:r>
              <a:rPr lang="it-IT" sz="2800" b="1" u="sng" dirty="0">
                <a:solidFill>
                  <a:srgbClr val="FFC000"/>
                </a:solidFill>
              </a:rPr>
              <a:t>PROGRAMMAZIONE EDUCATIVA E DIDATTICA</a:t>
            </a:r>
            <a:r>
              <a:rPr lang="it-IT" sz="2800" dirty="0"/>
              <a:t>, all’elaborazione e alla verifica delle attività di competenza dei consigli di classe e dei collegi dei docenti.</a:t>
            </a:r>
          </a:p>
        </p:txBody>
      </p:sp>
      <p:sp>
        <p:nvSpPr>
          <p:cNvPr id="4" name="Segnaposto testo 3">
            <a:extLst>
              <a:ext uri="{FF2B5EF4-FFF2-40B4-BE49-F238E27FC236}">
                <a16:creationId xmlns:a16="http://schemas.microsoft.com/office/drawing/2014/main" id="{2650D7E7-C4F4-4881-9462-F27491407AD3}"/>
              </a:ext>
            </a:extLst>
          </p:cNvPr>
          <p:cNvSpPr>
            <a:spLocks noGrp="1"/>
          </p:cNvSpPr>
          <p:nvPr>
            <p:ph type="body" sz="half" idx="2"/>
          </p:nvPr>
        </p:nvSpPr>
        <p:spPr/>
        <p:txBody>
          <a:bodyPr/>
          <a:lstStyle/>
          <a:p>
            <a:r>
              <a:rPr lang="it-IT" sz="2800" b="1" dirty="0"/>
              <a:t>RUOLO DELL’INSE-GNANTE DI SOSTEGNO</a:t>
            </a:r>
          </a:p>
          <a:p>
            <a:endParaRPr lang="it-IT" dirty="0"/>
          </a:p>
        </p:txBody>
      </p:sp>
    </p:spTree>
    <p:extLst>
      <p:ext uri="{BB962C8B-B14F-4D97-AF65-F5344CB8AC3E}">
        <p14:creationId xmlns:p14="http://schemas.microsoft.com/office/powerpoint/2010/main" val="1101367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36793C6-30A7-4D54-8F92-8DC8B4749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6630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8FA59C5-2DF8-4DBE-A7BE-C1B4B5241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928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53131DA-A882-47A6-96DF-A6D207D68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97347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702EBC1-CFA2-4626-B892-E1A531F2C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153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45E37B2-B477-42C3-9350-3093232A8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5345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B7F5D65-A5EA-4CF7-8D23-6D1A46AD4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5055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E5D7BD9-DB00-4AEE-9D6E-3B28BBFA2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4200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2A702DB-5621-4B29-97F2-959C1008DA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1315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5901680-6981-4AC2-9BCD-F325E0C70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4120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4530F8D-46CB-40D7-B494-56B8DA6DB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3124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09715FA-F69F-4B81-891F-3F9C9F3BF81B}"/>
              </a:ext>
            </a:extLst>
          </p:cNvPr>
          <p:cNvSpPr>
            <a:spLocks noGrp="1"/>
          </p:cNvSpPr>
          <p:nvPr>
            <p:ph idx="1"/>
          </p:nvPr>
        </p:nvSpPr>
        <p:spPr/>
        <p:txBody>
          <a:bodyPr>
            <a:normAutofit/>
          </a:bodyPr>
          <a:lstStyle/>
          <a:p>
            <a:pPr marL="0" indent="0">
              <a:buNone/>
            </a:pPr>
            <a:r>
              <a:rPr lang="it-IT" sz="2800" b="1" u="sng" dirty="0"/>
              <a:t>Art.15 c. 10 dell’O.M. 90 del 21/5/2001</a:t>
            </a:r>
          </a:p>
          <a:p>
            <a:pPr marL="0" indent="0">
              <a:buNone/>
            </a:pPr>
            <a:endParaRPr lang="it-IT" sz="2800" dirty="0"/>
          </a:p>
          <a:p>
            <a:pPr marL="0" indent="0">
              <a:lnSpc>
                <a:spcPct val="150000"/>
              </a:lnSpc>
              <a:buNone/>
            </a:pPr>
            <a:r>
              <a:rPr lang="it-IT" sz="2800" dirty="0"/>
              <a:t>I docenti di sostegno fanno parte del Consiglio di classe e partecipano, pertanto, a pieno titolo alle </a:t>
            </a:r>
            <a:r>
              <a:rPr lang="it-IT" sz="2800" b="1" u="sng" dirty="0">
                <a:solidFill>
                  <a:srgbClr val="F89B20"/>
                </a:solidFill>
              </a:rPr>
              <a:t>OPERAZIONI DI VALUTAZIONE</a:t>
            </a:r>
            <a:r>
              <a:rPr lang="it-IT" sz="2800" dirty="0"/>
              <a:t>, con diritto di voto per tutti gli alunni della classe.</a:t>
            </a:r>
          </a:p>
        </p:txBody>
      </p:sp>
      <p:sp>
        <p:nvSpPr>
          <p:cNvPr id="4" name="Segnaposto testo 3">
            <a:extLst>
              <a:ext uri="{FF2B5EF4-FFF2-40B4-BE49-F238E27FC236}">
                <a16:creationId xmlns:a16="http://schemas.microsoft.com/office/drawing/2014/main" id="{85BAEEC4-FB63-475D-B113-29B3715AC59A}"/>
              </a:ext>
            </a:extLst>
          </p:cNvPr>
          <p:cNvSpPr>
            <a:spLocks noGrp="1"/>
          </p:cNvSpPr>
          <p:nvPr>
            <p:ph type="body" sz="half" idx="2"/>
          </p:nvPr>
        </p:nvSpPr>
        <p:spPr/>
        <p:txBody>
          <a:bodyPr/>
          <a:lstStyle/>
          <a:p>
            <a:r>
              <a:rPr lang="it-IT" sz="2800" b="1" dirty="0"/>
              <a:t>RUOLO DELL’INSE-GNANTE DI SOSTEGNO</a:t>
            </a:r>
          </a:p>
          <a:p>
            <a:endParaRPr lang="it-IT" dirty="0"/>
          </a:p>
        </p:txBody>
      </p:sp>
    </p:spTree>
    <p:extLst>
      <p:ext uri="{BB962C8B-B14F-4D97-AF65-F5344CB8AC3E}">
        <p14:creationId xmlns:p14="http://schemas.microsoft.com/office/powerpoint/2010/main" val="3860794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ECA4B3F-0837-4135-BD9E-7CC933355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6708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BB8027E-D319-4E03-83E2-04E8051D6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8308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5481EE1-84FC-4D86-B8A0-D80204F4C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5725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0C0F45C-DEC7-4FA0-88D4-60339DBD5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5069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18D0FA7-24C9-4B61-964A-EC0C3E0C0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23732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4D8AA88-2D1A-4906-B306-56746B1BB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12736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02253C9-554A-41F2-A870-0655EB7FE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5759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175101" y="1409824"/>
            <a:ext cx="2637453" cy="2639662"/>
          </a:xfrm>
        </p:spPr>
        <p:txBody>
          <a:bodyPr>
            <a:noAutofit/>
          </a:bodyPr>
          <a:lstStyle/>
          <a:p>
            <a:pPr>
              <a:lnSpc>
                <a:spcPct val="150000"/>
              </a:lnSpc>
            </a:pPr>
            <a:r>
              <a:rPr lang="it-IT" sz="2400" cap="all" dirty="0" err="1"/>
              <a:t>ATTIVITà</a:t>
            </a:r>
            <a:r>
              <a:rPr lang="it-IT" sz="2400" dirty="0"/>
              <a:t> DI FORMAZIONE - MIUR</a:t>
            </a:r>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a:xfrm>
            <a:off x="685800" y="609600"/>
            <a:ext cx="7772400" cy="5735216"/>
          </a:xfrm>
        </p:spPr>
        <p:txBody>
          <a:bodyPr>
            <a:normAutofit/>
          </a:bodyPr>
          <a:lstStyle/>
          <a:p>
            <a:pPr marL="0" indent="0">
              <a:lnSpc>
                <a:spcPct val="170000"/>
              </a:lnSpc>
              <a:buNone/>
            </a:pPr>
            <a:endParaRPr lang="it-IT" sz="3400" b="0" i="0" u="none" strike="noStrike" baseline="0" dirty="0">
              <a:latin typeface="Verdana" panose="020B0604030504040204" pitchFamily="34" charset="0"/>
              <a:ea typeface="Verdana" panose="020B0604030504040204" pitchFamily="34" charset="0"/>
            </a:endParaRPr>
          </a:p>
          <a:p>
            <a:pPr marL="0" indent="0">
              <a:lnSpc>
                <a:spcPct val="170000"/>
              </a:lnSpc>
              <a:buNone/>
            </a:pPr>
            <a:r>
              <a:rPr lang="it-IT" sz="3400" dirty="0">
                <a:latin typeface="Verdana" panose="020B0604030504040204" pitchFamily="34" charset="0"/>
                <a:ea typeface="Verdana" panose="020B0604030504040204" pitchFamily="34" charset="0"/>
                <a:hlinkClick r:id="rId2"/>
              </a:rPr>
              <a:t>https://www.istruzione.it/inclusione-e-nuovo-pei</a:t>
            </a:r>
            <a:r>
              <a:rPr lang="it-IT" sz="3400" dirty="0">
                <a:latin typeface="Verdana" panose="020B0604030504040204" pitchFamily="34" charset="0"/>
                <a:ea typeface="Verdana" panose="020B0604030504040204" pitchFamily="34" charset="0"/>
              </a:rPr>
              <a:t> </a:t>
            </a:r>
          </a:p>
          <a:p>
            <a:pPr marL="0" indent="0">
              <a:lnSpc>
                <a:spcPct val="170000"/>
              </a:lnSpc>
              <a:buNone/>
            </a:pPr>
            <a:endParaRPr lang="it-IT" sz="3000" b="0" i="0" u="none" strike="noStrike" baseline="0" dirty="0">
              <a:latin typeface="Verdana" panose="020B0604030504040204" pitchFamily="34" charset="0"/>
              <a:ea typeface="Verdana" panose="020B0604030504040204" pitchFamily="34" charset="0"/>
            </a:endParaRPr>
          </a:p>
          <a:p>
            <a:pPr marL="0" indent="0">
              <a:lnSpc>
                <a:spcPct val="150000"/>
              </a:lnSpc>
              <a:buNone/>
            </a:pPr>
            <a:r>
              <a:rPr lang="it-IT" sz="2800" b="0" i="0" u="none" strike="noStrike" baseline="0" dirty="0">
                <a:latin typeface="Verdana" panose="020B0604030504040204" pitchFamily="34" charset="0"/>
                <a:ea typeface="Verdana" panose="020B0604030504040204" pitchFamily="34" charset="0"/>
              </a:rPr>
              <a:t> </a:t>
            </a:r>
            <a:endParaRPr lang="it-IT" sz="28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3878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175101" y="1409824"/>
            <a:ext cx="2637453" cy="2639662"/>
          </a:xfrm>
        </p:spPr>
        <p:txBody>
          <a:bodyPr>
            <a:noAutofit/>
          </a:bodyPr>
          <a:lstStyle/>
          <a:p>
            <a:pPr>
              <a:lnSpc>
                <a:spcPct val="150000"/>
              </a:lnSpc>
            </a:pPr>
            <a:r>
              <a:rPr lang="it-IT" b="1" dirty="0"/>
              <a:t>SITO</a:t>
            </a:r>
            <a:br>
              <a:rPr lang="it-IT" b="1" dirty="0"/>
            </a:br>
            <a:r>
              <a:rPr lang="it-IT" b="1" dirty="0"/>
              <a:t>I.C. FAVRIA</a:t>
            </a:r>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a:xfrm>
            <a:off x="685800" y="609600"/>
            <a:ext cx="7772400" cy="5735216"/>
          </a:xfrm>
        </p:spPr>
        <p:txBody>
          <a:bodyPr>
            <a:normAutofit/>
          </a:bodyPr>
          <a:lstStyle/>
          <a:p>
            <a:pPr marL="0" indent="0">
              <a:lnSpc>
                <a:spcPct val="170000"/>
              </a:lnSpc>
              <a:buNone/>
            </a:pPr>
            <a:endParaRPr lang="it-IT" sz="3400" dirty="0">
              <a:latin typeface="Verdana" panose="020B0604030504040204" pitchFamily="34" charset="0"/>
              <a:ea typeface="Verdana" panose="020B0604030504040204" pitchFamily="34" charset="0"/>
            </a:endParaRPr>
          </a:p>
          <a:p>
            <a:pPr marL="0" indent="0">
              <a:lnSpc>
                <a:spcPct val="170000"/>
              </a:lnSpc>
              <a:buNone/>
            </a:pPr>
            <a:r>
              <a:rPr lang="it-IT" sz="3400" dirty="0">
                <a:latin typeface="Verdana" panose="020B0604030504040204" pitchFamily="34" charset="0"/>
                <a:ea typeface="Verdana" panose="020B0604030504040204" pitchFamily="34" charset="0"/>
              </a:rPr>
              <a:t>Sulla sinistra, in fondo alla pagina, si trova la sezione «NUOVO PEI».</a:t>
            </a:r>
          </a:p>
          <a:p>
            <a:pPr marL="0" indent="0">
              <a:lnSpc>
                <a:spcPct val="170000"/>
              </a:lnSpc>
              <a:buNone/>
            </a:pPr>
            <a:endParaRPr lang="it-IT" sz="3000" b="0" i="0" u="none" strike="noStrike" baseline="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292613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387ACD-54E9-4FCA-A862-0DBA9A5E9847}"/>
              </a:ext>
            </a:extLst>
          </p:cNvPr>
          <p:cNvSpPr>
            <a:spLocks noGrp="1"/>
          </p:cNvSpPr>
          <p:nvPr>
            <p:ph type="title"/>
          </p:nvPr>
        </p:nvSpPr>
        <p:spPr/>
        <p:txBody>
          <a:bodyPr/>
          <a:lstStyle/>
          <a:p>
            <a:r>
              <a:rPr lang="it-IT" dirty="0"/>
              <a:t>GRAZIE A TUTTI!</a:t>
            </a:r>
          </a:p>
        </p:txBody>
      </p:sp>
      <p:sp>
        <p:nvSpPr>
          <p:cNvPr id="3" name="Segnaposto testo 2">
            <a:extLst>
              <a:ext uri="{FF2B5EF4-FFF2-40B4-BE49-F238E27FC236}">
                <a16:creationId xmlns:a16="http://schemas.microsoft.com/office/drawing/2014/main" id="{9A5DED05-55DD-4911-83B4-5CAA57AE3552}"/>
              </a:ext>
            </a:extLst>
          </p:cNvPr>
          <p:cNvSpPr>
            <a:spLocks noGrp="1"/>
          </p:cNvSpPr>
          <p:nvPr>
            <p:ph type="body" idx="1"/>
          </p:nvPr>
        </p:nvSpPr>
        <p:spPr/>
        <p:txBody>
          <a:bodyPr/>
          <a:lstStyle/>
          <a:p>
            <a:r>
              <a:rPr lang="it-IT" dirty="0"/>
              <a:t>BUON LAVORO!!!</a:t>
            </a:r>
          </a:p>
        </p:txBody>
      </p:sp>
    </p:spTree>
    <p:extLst>
      <p:ext uri="{BB962C8B-B14F-4D97-AF65-F5344CB8AC3E}">
        <p14:creationId xmlns:p14="http://schemas.microsoft.com/office/powerpoint/2010/main" val="1675772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3488AB3-48BA-4048-B9D9-625D504370F0}"/>
              </a:ext>
            </a:extLst>
          </p:cNvPr>
          <p:cNvSpPr>
            <a:spLocks noGrp="1"/>
          </p:cNvSpPr>
          <p:nvPr>
            <p:ph idx="1"/>
          </p:nvPr>
        </p:nvSpPr>
        <p:spPr/>
        <p:txBody>
          <a:bodyPr/>
          <a:lstStyle/>
          <a:p>
            <a:pPr marL="0" indent="0">
              <a:lnSpc>
                <a:spcPct val="150000"/>
              </a:lnSpc>
              <a:buNone/>
            </a:pPr>
            <a:r>
              <a:rPr lang="it-IT" sz="2800" b="1" u="sng" dirty="0"/>
              <a:t>Linee guida per l’integrazione scolastica degli alunni con disabilità, 2009</a:t>
            </a:r>
          </a:p>
          <a:p>
            <a:pPr marL="0" indent="0">
              <a:lnSpc>
                <a:spcPct val="150000"/>
              </a:lnSpc>
              <a:buNone/>
            </a:pPr>
            <a:endParaRPr lang="it-IT" dirty="0"/>
          </a:p>
          <a:p>
            <a:pPr marL="0" indent="0">
              <a:lnSpc>
                <a:spcPct val="150000"/>
              </a:lnSpc>
              <a:buNone/>
            </a:pPr>
            <a:r>
              <a:rPr lang="it-IT" sz="2800" dirty="0"/>
              <a:t>Il docente di sostegno è </a:t>
            </a:r>
            <a:r>
              <a:rPr lang="it-IT" sz="2800" b="1" u="sng" dirty="0">
                <a:solidFill>
                  <a:srgbClr val="F89B20"/>
                </a:solidFill>
              </a:rPr>
              <a:t>ASSEGNATO ALLA CLASSE</a:t>
            </a:r>
            <a:r>
              <a:rPr lang="it-IT" sz="2800" dirty="0">
                <a:solidFill>
                  <a:srgbClr val="F89B20"/>
                </a:solidFill>
              </a:rPr>
              <a:t> </a:t>
            </a:r>
            <a:r>
              <a:rPr lang="it-IT" sz="2800" dirty="0"/>
              <a:t>per le attività di sostegno, collabora con gli insegnanti curricolari affinché </a:t>
            </a:r>
            <a:r>
              <a:rPr lang="it-IT" sz="2800" b="1" u="sng" dirty="0">
                <a:solidFill>
                  <a:srgbClr val="F89B20"/>
                </a:solidFill>
              </a:rPr>
              <a:t>L’ITER FORMATIVO DELL’ALUNNO POSSA CONTINUARE ANCHE IN SUA ASSENZA</a:t>
            </a:r>
            <a:r>
              <a:rPr lang="it-IT" sz="2800" dirty="0"/>
              <a:t>.</a:t>
            </a:r>
          </a:p>
        </p:txBody>
      </p:sp>
      <p:sp>
        <p:nvSpPr>
          <p:cNvPr id="4" name="Segnaposto testo 3">
            <a:extLst>
              <a:ext uri="{FF2B5EF4-FFF2-40B4-BE49-F238E27FC236}">
                <a16:creationId xmlns:a16="http://schemas.microsoft.com/office/drawing/2014/main" id="{0F9F2EC0-1277-4E20-BC0E-B07D2F27F524}"/>
              </a:ext>
            </a:extLst>
          </p:cNvPr>
          <p:cNvSpPr>
            <a:spLocks noGrp="1"/>
          </p:cNvSpPr>
          <p:nvPr>
            <p:ph type="body" sz="half" idx="2"/>
          </p:nvPr>
        </p:nvSpPr>
        <p:spPr/>
        <p:txBody>
          <a:bodyPr/>
          <a:lstStyle/>
          <a:p>
            <a:r>
              <a:rPr lang="it-IT" sz="2800" b="1" dirty="0"/>
              <a:t>RUOLO DELL’INSE-GNANTE DI SOSTEGNO</a:t>
            </a:r>
          </a:p>
          <a:p>
            <a:endParaRPr lang="it-IT" dirty="0"/>
          </a:p>
        </p:txBody>
      </p:sp>
    </p:spTree>
    <p:extLst>
      <p:ext uri="{BB962C8B-B14F-4D97-AF65-F5344CB8AC3E}">
        <p14:creationId xmlns:p14="http://schemas.microsoft.com/office/powerpoint/2010/main" val="2498447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515C4686-E8F9-43A9-8E44-093192244B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96" t="16196" r="54989" b="11276"/>
          <a:stretch/>
        </p:blipFill>
        <p:spPr>
          <a:xfrm>
            <a:off x="905523" y="248575"/>
            <a:ext cx="6880194" cy="6374167"/>
          </a:xfrm>
        </p:spPr>
      </p:pic>
      <p:sp>
        <p:nvSpPr>
          <p:cNvPr id="4" name="Segnaposto testo 3">
            <a:extLst>
              <a:ext uri="{FF2B5EF4-FFF2-40B4-BE49-F238E27FC236}">
                <a16:creationId xmlns:a16="http://schemas.microsoft.com/office/drawing/2014/main" id="{CE1FD2EB-74F4-4B2A-AE4A-6681B8131693}"/>
              </a:ext>
            </a:extLst>
          </p:cNvPr>
          <p:cNvSpPr>
            <a:spLocks noGrp="1"/>
          </p:cNvSpPr>
          <p:nvPr>
            <p:ph type="body" sz="half" idx="2"/>
          </p:nvPr>
        </p:nvSpPr>
        <p:spPr>
          <a:xfrm>
            <a:off x="10086513" y="441664"/>
            <a:ext cx="877410" cy="5974672"/>
          </a:xfrm>
        </p:spPr>
        <p:txBody>
          <a:bodyPr vert="wordArtVert"/>
          <a:lstStyle/>
          <a:p>
            <a:pPr algn="ctr"/>
            <a:r>
              <a:rPr lang="it-IT" sz="2800" b="1" dirty="0"/>
              <a:t>SCADENZARIO</a:t>
            </a:r>
          </a:p>
          <a:p>
            <a:pPr algn="ctr"/>
            <a:endParaRPr lang="it-IT" dirty="0"/>
          </a:p>
        </p:txBody>
      </p:sp>
    </p:spTree>
    <p:extLst>
      <p:ext uri="{BB962C8B-B14F-4D97-AF65-F5344CB8AC3E}">
        <p14:creationId xmlns:p14="http://schemas.microsoft.com/office/powerpoint/2010/main" val="2187360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CE1FD2EB-74F4-4B2A-AE4A-6681B8131693}"/>
              </a:ext>
            </a:extLst>
          </p:cNvPr>
          <p:cNvSpPr>
            <a:spLocks noGrp="1"/>
          </p:cNvSpPr>
          <p:nvPr>
            <p:ph type="body" sz="half" idx="2"/>
          </p:nvPr>
        </p:nvSpPr>
        <p:spPr>
          <a:xfrm>
            <a:off x="10086513" y="441664"/>
            <a:ext cx="877410" cy="5974672"/>
          </a:xfrm>
        </p:spPr>
        <p:txBody>
          <a:bodyPr vert="wordArtVert"/>
          <a:lstStyle/>
          <a:p>
            <a:pPr algn="ctr"/>
            <a:r>
              <a:rPr lang="it-IT" sz="2800" b="1" dirty="0"/>
              <a:t>SCADENZARIO</a:t>
            </a:r>
          </a:p>
          <a:p>
            <a:pPr algn="ctr"/>
            <a:endParaRPr lang="it-IT" dirty="0"/>
          </a:p>
        </p:txBody>
      </p:sp>
      <p:sp>
        <p:nvSpPr>
          <p:cNvPr id="3" name="Segnaposto contenuto 2">
            <a:extLst>
              <a:ext uri="{FF2B5EF4-FFF2-40B4-BE49-F238E27FC236}">
                <a16:creationId xmlns:a16="http://schemas.microsoft.com/office/drawing/2014/main" id="{14D6590D-CDFC-4E62-A504-BFCCBC33C232}"/>
              </a:ext>
            </a:extLst>
          </p:cNvPr>
          <p:cNvSpPr>
            <a:spLocks noGrp="1"/>
          </p:cNvSpPr>
          <p:nvPr>
            <p:ph idx="1"/>
          </p:nvPr>
        </p:nvSpPr>
        <p:spPr/>
        <p:txBody>
          <a:bodyPr/>
          <a:lstStyle/>
          <a:p>
            <a:endParaRPr lang="it-IT"/>
          </a:p>
        </p:txBody>
      </p:sp>
    </p:spTree>
    <p:extLst>
      <p:ext uri="{BB962C8B-B14F-4D97-AF65-F5344CB8AC3E}">
        <p14:creationId xmlns:p14="http://schemas.microsoft.com/office/powerpoint/2010/main" val="375766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759B8-67EC-494F-BDD6-26216023454B}"/>
              </a:ext>
            </a:extLst>
          </p:cNvPr>
          <p:cNvSpPr>
            <a:spLocks noGrp="1"/>
          </p:cNvSpPr>
          <p:nvPr>
            <p:ph type="title"/>
          </p:nvPr>
        </p:nvSpPr>
        <p:spPr>
          <a:xfrm>
            <a:off x="9296400" y="1829702"/>
            <a:ext cx="2430780" cy="2369073"/>
          </a:xfrm>
        </p:spPr>
        <p:txBody>
          <a:bodyPr>
            <a:noAutofit/>
          </a:bodyPr>
          <a:lstStyle/>
          <a:p>
            <a:r>
              <a:rPr lang="it-IT" sz="4400" dirty="0"/>
              <a:t>IL NUOVO PEI</a:t>
            </a:r>
          </a:p>
        </p:txBody>
      </p:sp>
      <p:sp>
        <p:nvSpPr>
          <p:cNvPr id="3" name="Segnaposto contenuto 2">
            <a:extLst>
              <a:ext uri="{FF2B5EF4-FFF2-40B4-BE49-F238E27FC236}">
                <a16:creationId xmlns:a16="http://schemas.microsoft.com/office/drawing/2014/main" id="{3239F5CF-21EE-4B26-BA36-2C54CA96C4A9}"/>
              </a:ext>
            </a:extLst>
          </p:cNvPr>
          <p:cNvSpPr>
            <a:spLocks noGrp="1"/>
          </p:cNvSpPr>
          <p:nvPr>
            <p:ph idx="1"/>
          </p:nvPr>
        </p:nvSpPr>
        <p:spPr/>
        <p:txBody>
          <a:bodyPr/>
          <a:lstStyle/>
          <a:p>
            <a:pPr algn="l"/>
            <a:endParaRPr lang="it-IT" sz="1800" b="0" i="0" u="none" strike="noStrike" baseline="0" dirty="0">
              <a:solidFill>
                <a:srgbClr val="000000"/>
              </a:solidFill>
              <a:latin typeface="Calibri" panose="020F0502020204030204" pitchFamily="34" charset="0"/>
            </a:endParaRPr>
          </a:p>
          <a:p>
            <a:pPr marL="0" indent="0">
              <a:lnSpc>
                <a:spcPct val="150000"/>
              </a:lnSpc>
              <a:buNone/>
            </a:pPr>
            <a:r>
              <a:rPr lang="it-IT" sz="2800" b="0" i="0" u="none" strike="noStrike" baseline="0" dirty="0">
                <a:latin typeface="Verdana" panose="020B0604030504040204" pitchFamily="34" charset="0"/>
                <a:ea typeface="Verdana" panose="020B0604030504040204" pitchFamily="34" charset="0"/>
              </a:rPr>
              <a:t>Il DM 182/2020 presenta il nuovo modello di PEI, che sarà adottato da tutte le Istituzioni scolastiche: </a:t>
            </a:r>
          </a:p>
          <a:p>
            <a:pPr marL="0" indent="0">
              <a:lnSpc>
                <a:spcPct val="150000"/>
              </a:lnSpc>
              <a:buNone/>
            </a:pPr>
            <a:r>
              <a:rPr lang="it-IT" sz="2800" b="0" i="0" u="none" strike="noStrike" baseline="0" dirty="0">
                <a:latin typeface="Verdana" panose="020B0604030504040204" pitchFamily="34" charset="0"/>
                <a:ea typeface="Verdana" panose="020B0604030504040204" pitchFamily="34" charset="0"/>
              </a:rPr>
              <a:t>un modello nazionale, articolato in quattro versioni, dalla scuola dell’Infanzia alla secondaria di II grado. </a:t>
            </a:r>
            <a:endParaRPr lang="it-IT" sz="2800" dirty="0">
              <a:latin typeface="Verdana" panose="020B0604030504040204" pitchFamily="34" charset="0"/>
              <a:ea typeface="Verdana" panose="020B0604030504040204" pitchFamily="34" charset="0"/>
            </a:endParaRPr>
          </a:p>
        </p:txBody>
      </p:sp>
      <p:sp>
        <p:nvSpPr>
          <p:cNvPr id="4" name="Segnaposto testo 3">
            <a:extLst>
              <a:ext uri="{FF2B5EF4-FFF2-40B4-BE49-F238E27FC236}">
                <a16:creationId xmlns:a16="http://schemas.microsoft.com/office/drawing/2014/main" id="{AB2B6448-0DD8-4563-8647-AE9B146DDAF3}"/>
              </a:ext>
            </a:extLst>
          </p:cNvPr>
          <p:cNvSpPr>
            <a:spLocks noGrp="1"/>
          </p:cNvSpPr>
          <p:nvPr>
            <p:ph type="body" sz="half" idx="2"/>
          </p:nvPr>
        </p:nvSpPr>
        <p:spPr/>
        <p:txBody>
          <a:bodyPr/>
          <a:lstStyle/>
          <a:p>
            <a:r>
              <a:rPr lang="it-IT" dirty="0"/>
              <a:t>  </a:t>
            </a:r>
          </a:p>
        </p:txBody>
      </p:sp>
    </p:spTree>
    <p:extLst>
      <p:ext uri="{BB962C8B-B14F-4D97-AF65-F5344CB8AC3E}">
        <p14:creationId xmlns:p14="http://schemas.microsoft.com/office/powerpoint/2010/main" val="10545279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pone">
  <a:themeElements>
    <a:clrScheme name="Sapone">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pon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pone">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TM03457510[[fn=Sapone]]</Template>
  <TotalTime>2095</TotalTime>
  <Words>1179</Words>
  <Application>Microsoft Office PowerPoint</Application>
  <PresentationFormat>Widescreen</PresentationFormat>
  <Paragraphs>106</Paragraphs>
  <Slides>59</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59</vt:i4>
      </vt:variant>
    </vt:vector>
  </HeadingPairs>
  <TitlesOfParts>
    <vt:vector size="66" baseType="lpstr">
      <vt:lpstr>Arial</vt:lpstr>
      <vt:lpstr>Calibri</vt:lpstr>
      <vt:lpstr>Century Gothic</vt:lpstr>
      <vt:lpstr>Garamond</vt:lpstr>
      <vt:lpstr>Verdana</vt:lpstr>
      <vt:lpstr>Wingdings</vt:lpstr>
      <vt:lpstr>Sapone</vt:lpstr>
      <vt:lpstr>I NUOVI MODELLI DI PEI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NUOVO PEI</vt:lpstr>
      <vt:lpstr>Presentazione standard di PowerPoint</vt:lpstr>
      <vt:lpstr>IL NUOVO PEI</vt:lpstr>
      <vt:lpstr>IL NUOVO PEI</vt:lpstr>
      <vt:lpstr>AMBIENTE DI APPRENDIMENTO INCLUSIVO</vt:lpstr>
      <vt:lpstr>OBIETTIVI EDUCATIVI E DIDATTICI NEL PEI</vt:lpstr>
      <vt:lpstr>PROGETTARE GLI INTERVENTI DI SOSTEGNO DIDATTICO</vt:lpstr>
      <vt:lpstr> le dimensioni riguardano le attività della persona, in relazione allo sviluppo degli apprendimenti </vt:lpstr>
      <vt:lpstr>DIMENSIONE DELLA RELAZIONE, DELL’INTERAZIONEE DELLA SOCIALIZZAZIONE</vt:lpstr>
      <vt:lpstr>DIMENSIONE DELLA COMUNICAZIONE E DEL LINGUAGGIO</vt:lpstr>
      <vt:lpstr>DIMENSIONE DELL’AUTONOMIA E DELL’ORIENTA-MENTO</vt:lpstr>
      <vt:lpstr>DIMENSIONE COGNITIVA, NEUROPSICOLOGICA E DELL’APPRENDIMENTO</vt:lpstr>
      <vt:lpstr>VERIFICA DEL PEI</vt:lpstr>
      <vt:lpstr>GLO</vt:lpstr>
      <vt:lpstr>I DOCENTI DEL GLO</vt:lpstr>
      <vt:lpstr>I DOCENTI DEL GLO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ATTIVITà DI FORMAZIONE - MIUR</vt:lpstr>
      <vt:lpstr>SITO I.C. FAVRIA</vt:lpstr>
      <vt:lpstr>GRAZIE A TUTTI!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NUOVI MODELLI DI PEI</dc:title>
  <dc:creator>sabinacattaneo80@gmail.com</dc:creator>
  <cp:lastModifiedBy>sabinacattaneo80@gmail.com</cp:lastModifiedBy>
  <cp:revision>78</cp:revision>
  <dcterms:created xsi:type="dcterms:W3CDTF">2021-06-20T08:16:43Z</dcterms:created>
  <dcterms:modified xsi:type="dcterms:W3CDTF">2021-09-28T20:38:02Z</dcterms:modified>
</cp:coreProperties>
</file>