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5" r:id="rId4"/>
    <p:sldId id="266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7FFF4E-6170-47C3-9015-1387D9F24A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42DB9AC-D747-4203-BB77-EDA4AEED07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CC5488D-1F90-415B-A215-A9956FCAC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9D57-1CEB-4536-879F-32B83B59B188}" type="datetimeFigureOut">
              <a:rPr lang="it-IT" smtClean="0"/>
              <a:t>05/10/2019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BEE30D6-84ED-4683-BD20-88E8F1DFA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FC15B5A-2D2E-4600-BD87-818E55221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97399-361E-4A57-A60B-293DFBC960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9918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F795F2-5AE4-4550-924E-3E77EB2F5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6331969-8457-4675-BBC8-5047208B10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452D25B-24A3-446D-829C-1DA6995FE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9D57-1CEB-4536-879F-32B83B59B188}" type="datetimeFigureOut">
              <a:rPr lang="it-IT" smtClean="0"/>
              <a:t>05/10/2019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C21849C-898A-4058-9A3B-49A5C90F8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56D1B86-E972-4A1E-8CD3-24E67A024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97399-361E-4A57-A60B-293DFBC960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1882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C16B33C-D982-4725-B130-75EF74ABA5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4555C48-2576-4531-A1D9-6C8CC407E8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3DA4BE7-0E1D-4CED-A854-E58B91BFA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9D57-1CEB-4536-879F-32B83B59B188}" type="datetimeFigureOut">
              <a:rPr lang="it-IT" smtClean="0"/>
              <a:t>05/10/2019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88A0AA8-558C-4D52-BF54-99529A1DD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29EE60-A782-408A-B188-34E188916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97399-361E-4A57-A60B-293DFBC960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6572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9936DD-4EBD-42EA-B2AA-2874F0136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FBE090-9A1D-488E-B812-BB08E9ECB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BA9027B-B3E6-4CF1-92E5-E9E8FC5C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9D57-1CEB-4536-879F-32B83B59B188}" type="datetimeFigureOut">
              <a:rPr lang="it-IT" smtClean="0"/>
              <a:t>05/10/2019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F3B4AD2-1118-43F3-A108-F1509A594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1F5C994-900B-4C8E-9F88-123807050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97399-361E-4A57-A60B-293DFBC960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5176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DB01E5-A5CE-4CE5-B089-18D1A8D1A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8650F7D-47A6-4B7A-BC7B-40C2F9D55C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A82AD71-3E65-4285-B365-8241C0B62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9D57-1CEB-4536-879F-32B83B59B188}" type="datetimeFigureOut">
              <a:rPr lang="it-IT" smtClean="0"/>
              <a:t>05/10/2019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FB7A777-E00E-4787-B250-38797BC56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D9FAF74-B5D6-4A20-A7CD-60FF8F9DC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97399-361E-4A57-A60B-293DFBC960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2420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3CACD9-BD8E-4E86-82D8-51F480905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165BF49-C7E5-4887-AF09-2B35CC940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9047D0C-4C62-48BC-BBAC-9165F45AA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2743C87-4B07-42F3-A14D-0D2B213B1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9D57-1CEB-4536-879F-32B83B59B188}" type="datetimeFigureOut">
              <a:rPr lang="it-IT" smtClean="0"/>
              <a:t>05/10/2019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9991080-A5F0-4181-926E-DC3B7288B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E8773E1-45C6-4FC6-9076-56EFB0367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97399-361E-4A57-A60B-293DFBC960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893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886F7A-EB36-46A0-998E-DFC8F6057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2130770-40C7-4736-BF54-3F2489A7A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3DE416A-671F-4DE6-9F0E-F6FC60F03B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79D39B4-2EEA-4636-B674-64247D0B22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65BAEC8-60F2-4423-8AAE-D74A29AC35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04ABDFE-74DF-4FDC-9BED-BE043AA4D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9D57-1CEB-4536-879F-32B83B59B188}" type="datetimeFigureOut">
              <a:rPr lang="it-IT" smtClean="0"/>
              <a:t>05/10/2019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1DBF29E-549E-4E1B-AB23-D4BEC6583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B229A52-8DFB-49F9-BCB8-7431F8E7A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97399-361E-4A57-A60B-293DFBC960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3253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F695EC-E1E6-4EAE-9E3A-B7954C419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65959B4-7B5D-42D2-B94F-C81E0B2F9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9D57-1CEB-4536-879F-32B83B59B188}" type="datetimeFigureOut">
              <a:rPr lang="it-IT" smtClean="0"/>
              <a:t>05/10/2019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B173635-FFCE-4E71-8673-81306EE3A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110CBE6-8B5F-46BB-B75A-FE902F161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97399-361E-4A57-A60B-293DFBC960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7679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FFEC97F-1F51-45F6-A22B-CA6B357F4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9D57-1CEB-4536-879F-32B83B59B188}" type="datetimeFigureOut">
              <a:rPr lang="it-IT" smtClean="0"/>
              <a:t>05/10/2019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DAA374D-DAEB-4766-B338-9DF3778DC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F49362F-DC51-461A-889C-23CE41A6C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97399-361E-4A57-A60B-293DFBC960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6699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CD7B16-7B61-4D92-9BF7-A73B4669A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9C331F5-4FF0-4AA0-9A26-B4A7CBB08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2B803BA-23FA-4EB1-9695-009BF8D5AD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344E356-6B2D-4B6F-B1B4-0C58F9AFB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9D57-1CEB-4536-879F-32B83B59B188}" type="datetimeFigureOut">
              <a:rPr lang="it-IT" smtClean="0"/>
              <a:t>05/10/2019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81032FD-FEC6-48BD-A306-D0B5D6336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ADBFF69-71B4-4E1F-B74B-E85907319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97399-361E-4A57-A60B-293DFBC960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8237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BC37BC-7512-4DDF-B4A7-44C030C30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0A79E7D-B13A-45C7-8189-E507029BA3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AA702F0-69AA-4067-9146-D020E99546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470A26F-566F-45BD-9C86-D3D375337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9D57-1CEB-4536-879F-32B83B59B188}" type="datetimeFigureOut">
              <a:rPr lang="it-IT" smtClean="0"/>
              <a:t>05/10/2019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89E0E2B-CC07-415E-851F-C7F33761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B326927-DF89-4F0F-A327-159BBEE9D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97399-361E-4A57-A60B-293DFBC960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501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D13CB8A-DDAA-4DCF-8423-99253798B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5045AD7-71B6-453A-A85B-ECC14391FF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0837200-E264-4B03-83D7-DE3154899C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F9D57-1CEB-4536-879F-32B83B59B188}" type="datetimeFigureOut">
              <a:rPr lang="it-IT" smtClean="0"/>
              <a:t>05/10/2019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A4EB0B4-076C-4B5C-910C-80A853D914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8A3A3E9-86D9-4BE5-8F41-4B9D85B00D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97399-361E-4A57-A60B-293DFBC960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3496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33953" y="1157681"/>
            <a:ext cx="569912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70" dirty="0"/>
              <a:t>Piano </a:t>
            </a:r>
            <a:r>
              <a:rPr sz="3600" spc="-175" dirty="0"/>
              <a:t>di sviluppo </a:t>
            </a:r>
            <a:r>
              <a:rPr sz="3600" spc="-200" dirty="0"/>
              <a:t>del</a:t>
            </a:r>
            <a:r>
              <a:rPr sz="3600" spc="-600" dirty="0"/>
              <a:t> </a:t>
            </a:r>
            <a:r>
              <a:rPr sz="3600" spc="-195" dirty="0"/>
              <a:t>progetto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224015" y="1153541"/>
            <a:ext cx="802309" cy="1051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2192000" cy="12707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469900" marR="5080" indent="-457200" algn="just">
              <a:lnSpc>
                <a:spcPts val="2160"/>
              </a:lnSpc>
              <a:spcBef>
                <a:spcPts val="375"/>
              </a:spcBef>
              <a:buAutoNum type="arabicPeriod"/>
              <a:tabLst>
                <a:tab pos="470534" algn="l"/>
              </a:tabLst>
            </a:pPr>
            <a:r>
              <a:rPr spc="-60" dirty="0"/>
              <a:t>predisporre </a:t>
            </a:r>
            <a:r>
              <a:rPr spc="-45" dirty="0"/>
              <a:t>ambienti </a:t>
            </a:r>
            <a:r>
              <a:rPr spc="-50" dirty="0"/>
              <a:t>flessibili, </a:t>
            </a:r>
            <a:r>
              <a:rPr spc="-25" dirty="0"/>
              <a:t>motivanti </a:t>
            </a:r>
            <a:r>
              <a:rPr spc="-120" dirty="0"/>
              <a:t>e </a:t>
            </a:r>
            <a:r>
              <a:rPr spc="-55" dirty="0"/>
              <a:t>creativi </a:t>
            </a:r>
            <a:r>
              <a:rPr spc="-110" dirty="0"/>
              <a:t>che </a:t>
            </a:r>
            <a:r>
              <a:rPr spc="-75" dirty="0"/>
              <a:t>rendano </a:t>
            </a:r>
            <a:r>
              <a:rPr spc="-25" dirty="0"/>
              <a:t>lo </a:t>
            </a:r>
            <a:r>
              <a:rPr spc="-60" dirty="0"/>
              <a:t>studente </a:t>
            </a:r>
            <a:r>
              <a:rPr spc="-50" dirty="0"/>
              <a:t>“protagonista  </a:t>
            </a:r>
            <a:r>
              <a:rPr spc="-55" dirty="0"/>
              <a:t>dell’apprendimento”, </a:t>
            </a:r>
            <a:r>
              <a:rPr spc="-140" dirty="0"/>
              <a:t>capace </a:t>
            </a:r>
            <a:r>
              <a:rPr spc="-25" dirty="0"/>
              <a:t>di </a:t>
            </a:r>
            <a:r>
              <a:rPr spc="-55" dirty="0"/>
              <a:t>orientarsi, </a:t>
            </a:r>
            <a:r>
              <a:rPr spc="-65" dirty="0"/>
              <a:t>risolvere </a:t>
            </a:r>
            <a:r>
              <a:rPr spc="-50" dirty="0"/>
              <a:t>problemi </a:t>
            </a:r>
            <a:r>
              <a:rPr spc="-90" dirty="0"/>
              <a:t>ed </a:t>
            </a:r>
            <a:r>
              <a:rPr spc="-85" dirty="0"/>
              <a:t>agire </a:t>
            </a:r>
            <a:r>
              <a:rPr spc="-55" dirty="0"/>
              <a:t>per costruire </a:t>
            </a:r>
            <a:r>
              <a:rPr spc="15" dirty="0"/>
              <a:t>il </a:t>
            </a:r>
            <a:r>
              <a:rPr spc="-35" dirty="0"/>
              <a:t>proprio  </a:t>
            </a:r>
            <a:r>
              <a:rPr spc="-5" dirty="0"/>
              <a:t>futuro</a:t>
            </a:r>
            <a:r>
              <a:rPr spc="-120" dirty="0"/>
              <a:t> </a:t>
            </a:r>
            <a:r>
              <a:rPr spc="-25" dirty="0"/>
              <a:t>in</a:t>
            </a:r>
            <a:r>
              <a:rPr spc="-110" dirty="0"/>
              <a:t> </a:t>
            </a:r>
            <a:r>
              <a:rPr spc="-60" dirty="0"/>
              <a:t>un</a:t>
            </a:r>
            <a:r>
              <a:rPr spc="-110" dirty="0"/>
              <a:t> </a:t>
            </a:r>
            <a:r>
              <a:rPr spc="-60" dirty="0"/>
              <a:t>mondo</a:t>
            </a:r>
            <a:r>
              <a:rPr spc="-130" dirty="0"/>
              <a:t> </a:t>
            </a:r>
            <a:r>
              <a:rPr spc="-25" dirty="0"/>
              <a:t>in</a:t>
            </a:r>
            <a:r>
              <a:rPr spc="-110" dirty="0"/>
              <a:t> </a:t>
            </a:r>
            <a:r>
              <a:rPr spc="-60" dirty="0"/>
              <a:t>continua</a:t>
            </a:r>
            <a:r>
              <a:rPr spc="-110" dirty="0"/>
              <a:t> </a:t>
            </a:r>
            <a:r>
              <a:rPr spc="-70" dirty="0"/>
              <a:t>trasformazione.</a:t>
            </a:r>
          </a:p>
          <a:p>
            <a:pPr marL="469900" marR="624205" indent="-457200">
              <a:lnSpc>
                <a:spcPts val="2160"/>
              </a:lnSpc>
              <a:spcBef>
                <a:spcPts val="100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pc="-50" dirty="0">
                <a:solidFill>
                  <a:srgbClr val="FFC000"/>
                </a:solidFill>
              </a:rPr>
              <a:t>trasferire, </a:t>
            </a:r>
            <a:r>
              <a:rPr spc="-60" dirty="0">
                <a:solidFill>
                  <a:srgbClr val="FFC000"/>
                </a:solidFill>
              </a:rPr>
              <a:t>adattandole </a:t>
            </a:r>
            <a:r>
              <a:rPr spc="-70" dirty="0">
                <a:solidFill>
                  <a:srgbClr val="FFC000"/>
                </a:solidFill>
              </a:rPr>
              <a:t>ai </a:t>
            </a:r>
            <a:r>
              <a:rPr spc="-75" dirty="0">
                <a:solidFill>
                  <a:srgbClr val="FFC000"/>
                </a:solidFill>
              </a:rPr>
              <a:t>diversi </a:t>
            </a:r>
            <a:r>
              <a:rPr spc="-60" dirty="0">
                <a:solidFill>
                  <a:srgbClr val="FFC000"/>
                </a:solidFill>
              </a:rPr>
              <a:t>contesti </a:t>
            </a:r>
            <a:r>
              <a:rPr spc="-85" dirty="0">
                <a:solidFill>
                  <a:srgbClr val="FFC000"/>
                </a:solidFill>
              </a:rPr>
              <a:t>scolastici, </a:t>
            </a:r>
            <a:r>
              <a:rPr spc="-50" dirty="0">
                <a:solidFill>
                  <a:srgbClr val="FFC000"/>
                </a:solidFill>
              </a:rPr>
              <a:t>le </a:t>
            </a:r>
            <a:r>
              <a:rPr spc="-75" dirty="0">
                <a:solidFill>
                  <a:srgbClr val="FFC000"/>
                </a:solidFill>
              </a:rPr>
              <a:t>buone </a:t>
            </a:r>
            <a:r>
              <a:rPr spc="-60" dirty="0">
                <a:solidFill>
                  <a:srgbClr val="FFC000"/>
                </a:solidFill>
              </a:rPr>
              <a:t>pratiche </a:t>
            </a:r>
            <a:r>
              <a:rPr spc="-20" dirty="0">
                <a:solidFill>
                  <a:srgbClr val="FFC000"/>
                </a:solidFill>
              </a:rPr>
              <a:t>di </a:t>
            </a:r>
            <a:r>
              <a:rPr dirty="0">
                <a:solidFill>
                  <a:srgbClr val="FFC000"/>
                </a:solidFill>
              </a:rPr>
              <a:t>altri</a:t>
            </a:r>
            <a:r>
              <a:rPr spc="-365" dirty="0">
                <a:solidFill>
                  <a:srgbClr val="FFC000"/>
                </a:solidFill>
              </a:rPr>
              <a:t> </a:t>
            </a:r>
            <a:r>
              <a:rPr spc="-110" dirty="0">
                <a:solidFill>
                  <a:srgbClr val="FFC000"/>
                </a:solidFill>
              </a:rPr>
              <a:t>paesi </a:t>
            </a:r>
            <a:r>
              <a:rPr spc="-60" dirty="0">
                <a:solidFill>
                  <a:srgbClr val="FFC000"/>
                </a:solidFill>
              </a:rPr>
              <a:t>europei  </a:t>
            </a:r>
            <a:r>
              <a:rPr spc="-90" dirty="0">
                <a:solidFill>
                  <a:srgbClr val="FFC000"/>
                </a:solidFill>
              </a:rPr>
              <a:t>(organizzative, </a:t>
            </a:r>
            <a:r>
              <a:rPr spc="-100" dirty="0">
                <a:solidFill>
                  <a:srgbClr val="FFC000"/>
                </a:solidFill>
              </a:rPr>
              <a:t>pedagogiche </a:t>
            </a:r>
            <a:r>
              <a:rPr spc="-60" dirty="0">
                <a:solidFill>
                  <a:srgbClr val="FFC000"/>
                </a:solidFill>
              </a:rPr>
              <a:t>o </a:t>
            </a:r>
            <a:r>
              <a:rPr spc="-45" dirty="0">
                <a:solidFill>
                  <a:srgbClr val="FFC000"/>
                </a:solidFill>
              </a:rPr>
              <a:t>didattiche) </a:t>
            </a:r>
            <a:r>
              <a:rPr spc="-50" dirty="0">
                <a:solidFill>
                  <a:srgbClr val="FFC000"/>
                </a:solidFill>
              </a:rPr>
              <a:t>allo </a:t>
            </a:r>
            <a:r>
              <a:rPr spc="-114" dirty="0">
                <a:solidFill>
                  <a:srgbClr val="FFC000"/>
                </a:solidFill>
              </a:rPr>
              <a:t>scopo </a:t>
            </a:r>
            <a:r>
              <a:rPr spc="-25" dirty="0">
                <a:solidFill>
                  <a:srgbClr val="FFC000"/>
                </a:solidFill>
              </a:rPr>
              <a:t>di </a:t>
            </a:r>
            <a:r>
              <a:rPr spc="-85" dirty="0">
                <a:solidFill>
                  <a:srgbClr val="FFC000"/>
                </a:solidFill>
              </a:rPr>
              <a:t>sistematizzarle, </a:t>
            </a:r>
            <a:r>
              <a:rPr spc="-65" dirty="0">
                <a:solidFill>
                  <a:srgbClr val="FFC000"/>
                </a:solidFill>
              </a:rPr>
              <a:t>rendendole </a:t>
            </a:r>
            <a:r>
              <a:rPr spc="-140" dirty="0">
                <a:solidFill>
                  <a:srgbClr val="FFC000"/>
                </a:solidFill>
              </a:rPr>
              <a:t>così  </a:t>
            </a:r>
            <a:r>
              <a:rPr spc="-60" dirty="0">
                <a:solidFill>
                  <a:srgbClr val="FFC000"/>
                </a:solidFill>
              </a:rPr>
              <a:t>sostenibili.</a:t>
            </a:r>
          </a:p>
          <a:p>
            <a:pPr marL="469900" marR="643255" indent="-457200">
              <a:lnSpc>
                <a:spcPct val="90000"/>
              </a:lnSpc>
              <a:spcBef>
                <a:spcPts val="975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pc="-90" dirty="0">
                <a:solidFill>
                  <a:srgbClr val="212A35"/>
                </a:solidFill>
              </a:rPr>
              <a:t>creare </a:t>
            </a:r>
            <a:r>
              <a:rPr spc="-65" dirty="0">
                <a:solidFill>
                  <a:srgbClr val="212A35"/>
                </a:solidFill>
              </a:rPr>
              <a:t>un </a:t>
            </a:r>
            <a:r>
              <a:rPr spc="-70" dirty="0">
                <a:solidFill>
                  <a:srgbClr val="212A35"/>
                </a:solidFill>
              </a:rPr>
              <a:t>clima inclusivo </a:t>
            </a:r>
            <a:r>
              <a:rPr spc="-25" dirty="0">
                <a:solidFill>
                  <a:srgbClr val="212A35"/>
                </a:solidFill>
              </a:rPr>
              <a:t>di </a:t>
            </a:r>
            <a:r>
              <a:rPr spc="-90" dirty="0">
                <a:solidFill>
                  <a:srgbClr val="212A35"/>
                </a:solidFill>
              </a:rPr>
              <a:t>“benessere </a:t>
            </a:r>
            <a:r>
              <a:rPr spc="-155" dirty="0">
                <a:solidFill>
                  <a:srgbClr val="212A35"/>
                </a:solidFill>
              </a:rPr>
              <a:t>a </a:t>
            </a:r>
            <a:r>
              <a:rPr spc="-95" dirty="0">
                <a:solidFill>
                  <a:srgbClr val="212A35"/>
                </a:solidFill>
              </a:rPr>
              <a:t>scuola”, </a:t>
            </a:r>
            <a:r>
              <a:rPr spc="-110" dirty="0">
                <a:solidFill>
                  <a:srgbClr val="212A35"/>
                </a:solidFill>
              </a:rPr>
              <a:t>che sappia </a:t>
            </a:r>
            <a:r>
              <a:rPr spc="-95" dirty="0">
                <a:solidFill>
                  <a:srgbClr val="212A35"/>
                </a:solidFill>
              </a:rPr>
              <a:t>valorizzare qualsiasi </a:t>
            </a:r>
            <a:r>
              <a:rPr spc="-50" dirty="0">
                <a:solidFill>
                  <a:srgbClr val="212A35"/>
                </a:solidFill>
              </a:rPr>
              <a:t>forma </a:t>
            </a:r>
            <a:r>
              <a:rPr spc="-30" dirty="0">
                <a:solidFill>
                  <a:srgbClr val="212A35"/>
                </a:solidFill>
              </a:rPr>
              <a:t>di  </a:t>
            </a:r>
            <a:r>
              <a:rPr spc="-65" dirty="0">
                <a:solidFill>
                  <a:srgbClr val="212A35"/>
                </a:solidFill>
              </a:rPr>
              <a:t>diversità </a:t>
            </a:r>
            <a:r>
              <a:rPr spc="-35" dirty="0">
                <a:solidFill>
                  <a:srgbClr val="212A35"/>
                </a:solidFill>
              </a:rPr>
              <a:t>(di </a:t>
            </a:r>
            <a:r>
              <a:rPr spc="-95" dirty="0">
                <a:solidFill>
                  <a:srgbClr val="212A35"/>
                </a:solidFill>
              </a:rPr>
              <a:t>genere, </a:t>
            </a:r>
            <a:r>
              <a:rPr spc="-25" dirty="0">
                <a:solidFill>
                  <a:srgbClr val="212A35"/>
                </a:solidFill>
              </a:rPr>
              <a:t>di </a:t>
            </a:r>
            <a:r>
              <a:rPr spc="-40" dirty="0">
                <a:solidFill>
                  <a:srgbClr val="212A35"/>
                </a:solidFill>
              </a:rPr>
              <a:t>abilità, </a:t>
            </a:r>
            <a:r>
              <a:rPr spc="-25" dirty="0">
                <a:solidFill>
                  <a:srgbClr val="212A35"/>
                </a:solidFill>
              </a:rPr>
              <a:t>di </a:t>
            </a:r>
            <a:r>
              <a:rPr spc="-70" dirty="0">
                <a:solidFill>
                  <a:srgbClr val="212A35"/>
                </a:solidFill>
              </a:rPr>
              <a:t>lingua, </a:t>
            </a:r>
            <a:r>
              <a:rPr spc="-25" dirty="0">
                <a:solidFill>
                  <a:srgbClr val="212A35"/>
                </a:solidFill>
              </a:rPr>
              <a:t>di </a:t>
            </a:r>
            <a:r>
              <a:rPr spc="-55" dirty="0">
                <a:solidFill>
                  <a:srgbClr val="212A35"/>
                </a:solidFill>
              </a:rPr>
              <a:t>religione, </a:t>
            </a:r>
            <a:r>
              <a:rPr spc="-120" dirty="0">
                <a:solidFill>
                  <a:srgbClr val="212A35"/>
                </a:solidFill>
              </a:rPr>
              <a:t>ecc) </a:t>
            </a:r>
            <a:r>
              <a:rPr spc="-114" dirty="0">
                <a:solidFill>
                  <a:srgbClr val="212A35"/>
                </a:solidFill>
              </a:rPr>
              <a:t>e </a:t>
            </a:r>
            <a:r>
              <a:rPr spc="-70" dirty="0">
                <a:solidFill>
                  <a:srgbClr val="212A35"/>
                </a:solidFill>
              </a:rPr>
              <a:t>prevenire ogni </a:t>
            </a:r>
            <a:r>
              <a:rPr spc="-50" dirty="0">
                <a:solidFill>
                  <a:srgbClr val="212A35"/>
                </a:solidFill>
              </a:rPr>
              <a:t>forma </a:t>
            </a:r>
            <a:r>
              <a:rPr spc="-30" dirty="0">
                <a:solidFill>
                  <a:srgbClr val="212A35"/>
                </a:solidFill>
              </a:rPr>
              <a:t>di  </a:t>
            </a:r>
            <a:r>
              <a:rPr spc="-75" dirty="0">
                <a:solidFill>
                  <a:srgbClr val="212A35"/>
                </a:solidFill>
              </a:rPr>
              <a:t>discriminazione.</a:t>
            </a:r>
          </a:p>
          <a:p>
            <a:pPr marL="469900" marR="15240" indent="-457200">
              <a:lnSpc>
                <a:spcPct val="90000"/>
              </a:lnSpc>
              <a:spcBef>
                <a:spcPts val="994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pc="-65" dirty="0">
                <a:solidFill>
                  <a:srgbClr val="FF0000"/>
                </a:solidFill>
              </a:rPr>
              <a:t>rendere </a:t>
            </a:r>
            <a:r>
              <a:rPr spc="15" dirty="0">
                <a:solidFill>
                  <a:srgbClr val="FF0000"/>
                </a:solidFill>
              </a:rPr>
              <a:t>il </a:t>
            </a:r>
            <a:r>
              <a:rPr spc="-85" dirty="0">
                <a:solidFill>
                  <a:srgbClr val="FF0000"/>
                </a:solidFill>
              </a:rPr>
              <a:t>programma </a:t>
            </a:r>
            <a:r>
              <a:rPr spc="-260" dirty="0">
                <a:solidFill>
                  <a:srgbClr val="FF0000"/>
                </a:solidFill>
              </a:rPr>
              <a:t>ERASMUS </a:t>
            </a:r>
            <a:r>
              <a:rPr spc="-300" dirty="0">
                <a:solidFill>
                  <a:srgbClr val="FF0000"/>
                </a:solidFill>
              </a:rPr>
              <a:t>PLUS </a:t>
            </a:r>
            <a:r>
              <a:rPr spc="-40" dirty="0">
                <a:solidFill>
                  <a:srgbClr val="FF0000"/>
                </a:solidFill>
              </a:rPr>
              <a:t>più </a:t>
            </a:r>
            <a:r>
              <a:rPr spc="-70" dirty="0">
                <a:solidFill>
                  <a:srgbClr val="FF0000"/>
                </a:solidFill>
              </a:rPr>
              <a:t>inclusivo </a:t>
            </a:r>
            <a:r>
              <a:rPr spc="-155" dirty="0">
                <a:solidFill>
                  <a:srgbClr val="FF0000"/>
                </a:solidFill>
              </a:rPr>
              <a:t>a </a:t>
            </a:r>
            <a:r>
              <a:rPr spc="-40" dirty="0">
                <a:solidFill>
                  <a:srgbClr val="FF0000"/>
                </a:solidFill>
              </a:rPr>
              <a:t>livello </a:t>
            </a:r>
            <a:r>
              <a:rPr spc="-75" dirty="0">
                <a:solidFill>
                  <a:srgbClr val="FF0000"/>
                </a:solidFill>
              </a:rPr>
              <a:t>regionale </a:t>
            </a:r>
            <a:r>
              <a:rPr spc="-120" dirty="0">
                <a:solidFill>
                  <a:srgbClr val="FF0000"/>
                </a:solidFill>
              </a:rPr>
              <a:t>e </a:t>
            </a:r>
            <a:r>
              <a:rPr spc="-50" dirty="0">
                <a:solidFill>
                  <a:srgbClr val="FF0000"/>
                </a:solidFill>
              </a:rPr>
              <a:t>integrato </a:t>
            </a:r>
            <a:r>
              <a:rPr spc="-60" dirty="0">
                <a:solidFill>
                  <a:srgbClr val="FF0000"/>
                </a:solidFill>
              </a:rPr>
              <a:t>nelle pratiche  </a:t>
            </a:r>
            <a:r>
              <a:rPr spc="-55" dirty="0">
                <a:solidFill>
                  <a:srgbClr val="FF0000"/>
                </a:solidFill>
              </a:rPr>
              <a:t>educativo-didattiche</a:t>
            </a:r>
            <a:r>
              <a:rPr spc="-105" dirty="0">
                <a:solidFill>
                  <a:srgbClr val="FF0000"/>
                </a:solidFill>
              </a:rPr>
              <a:t> </a:t>
            </a:r>
            <a:r>
              <a:rPr spc="-20" dirty="0">
                <a:solidFill>
                  <a:srgbClr val="FF0000"/>
                </a:solidFill>
              </a:rPr>
              <a:t>di</a:t>
            </a:r>
            <a:r>
              <a:rPr spc="-100" dirty="0">
                <a:solidFill>
                  <a:srgbClr val="FF0000"/>
                </a:solidFill>
              </a:rPr>
              <a:t> </a:t>
            </a:r>
            <a:r>
              <a:rPr spc="-65" dirty="0">
                <a:solidFill>
                  <a:srgbClr val="FF0000"/>
                </a:solidFill>
              </a:rPr>
              <a:t>un</a:t>
            </a:r>
            <a:r>
              <a:rPr spc="-114" dirty="0">
                <a:solidFill>
                  <a:srgbClr val="FF0000"/>
                </a:solidFill>
              </a:rPr>
              <a:t> </a:t>
            </a:r>
            <a:r>
              <a:rPr spc="-100" dirty="0">
                <a:solidFill>
                  <a:srgbClr val="FF0000"/>
                </a:solidFill>
              </a:rPr>
              <a:t>sempre</a:t>
            </a:r>
            <a:r>
              <a:rPr spc="-85" dirty="0">
                <a:solidFill>
                  <a:srgbClr val="FF0000"/>
                </a:solidFill>
              </a:rPr>
              <a:t> </a:t>
            </a:r>
            <a:r>
              <a:rPr spc="-80" dirty="0">
                <a:solidFill>
                  <a:srgbClr val="FF0000"/>
                </a:solidFill>
              </a:rPr>
              <a:t>maggior</a:t>
            </a:r>
            <a:r>
              <a:rPr spc="-125" dirty="0">
                <a:solidFill>
                  <a:srgbClr val="FF0000"/>
                </a:solidFill>
              </a:rPr>
              <a:t> </a:t>
            </a:r>
            <a:r>
              <a:rPr spc="-65" dirty="0">
                <a:solidFill>
                  <a:srgbClr val="FF0000"/>
                </a:solidFill>
              </a:rPr>
              <a:t>numero</a:t>
            </a:r>
            <a:r>
              <a:rPr spc="-100" dirty="0">
                <a:solidFill>
                  <a:srgbClr val="FF0000"/>
                </a:solidFill>
              </a:rPr>
              <a:t> </a:t>
            </a:r>
            <a:r>
              <a:rPr spc="-25" dirty="0">
                <a:solidFill>
                  <a:srgbClr val="FF0000"/>
                </a:solidFill>
              </a:rPr>
              <a:t>di</a:t>
            </a:r>
            <a:r>
              <a:rPr spc="-110" dirty="0">
                <a:solidFill>
                  <a:srgbClr val="FF0000"/>
                </a:solidFill>
              </a:rPr>
              <a:t> </a:t>
            </a:r>
            <a:r>
              <a:rPr spc="-90" dirty="0">
                <a:solidFill>
                  <a:srgbClr val="FF0000"/>
                </a:solidFill>
              </a:rPr>
              <a:t>scuole;</a:t>
            </a:r>
            <a:r>
              <a:rPr spc="-95" dirty="0">
                <a:solidFill>
                  <a:srgbClr val="FF0000"/>
                </a:solidFill>
              </a:rPr>
              <a:t> </a:t>
            </a:r>
            <a:r>
              <a:rPr spc="-90" dirty="0">
                <a:solidFill>
                  <a:srgbClr val="FF0000"/>
                </a:solidFill>
              </a:rPr>
              <a:t>creare</a:t>
            </a:r>
            <a:r>
              <a:rPr spc="-100" dirty="0">
                <a:solidFill>
                  <a:srgbClr val="FF0000"/>
                </a:solidFill>
              </a:rPr>
              <a:t> </a:t>
            </a:r>
            <a:r>
              <a:rPr spc="-65" dirty="0">
                <a:solidFill>
                  <a:srgbClr val="FF0000"/>
                </a:solidFill>
              </a:rPr>
              <a:t>un</a:t>
            </a:r>
            <a:r>
              <a:rPr spc="-105" dirty="0">
                <a:solidFill>
                  <a:srgbClr val="FF0000"/>
                </a:solidFill>
              </a:rPr>
              <a:t> </a:t>
            </a:r>
            <a:r>
              <a:rPr spc="30" dirty="0">
                <a:solidFill>
                  <a:srgbClr val="FF0000"/>
                </a:solidFill>
              </a:rPr>
              <a:t>“hub”</a:t>
            </a:r>
            <a:r>
              <a:rPr spc="-130" dirty="0">
                <a:solidFill>
                  <a:srgbClr val="FF0000"/>
                </a:solidFill>
              </a:rPr>
              <a:t> </a:t>
            </a:r>
            <a:r>
              <a:rPr spc="-85" dirty="0">
                <a:solidFill>
                  <a:srgbClr val="FF0000"/>
                </a:solidFill>
              </a:rPr>
              <a:t>(snodo)</a:t>
            </a:r>
            <a:r>
              <a:rPr spc="-100" dirty="0">
                <a:solidFill>
                  <a:srgbClr val="FF0000"/>
                </a:solidFill>
              </a:rPr>
              <a:t> </a:t>
            </a:r>
            <a:r>
              <a:rPr spc="-25" dirty="0">
                <a:solidFill>
                  <a:srgbClr val="FF0000"/>
                </a:solidFill>
              </a:rPr>
              <a:t>di</a:t>
            </a:r>
            <a:r>
              <a:rPr spc="-105" dirty="0">
                <a:solidFill>
                  <a:srgbClr val="FF0000"/>
                </a:solidFill>
              </a:rPr>
              <a:t> scuole  </a:t>
            </a:r>
            <a:r>
              <a:rPr spc="-135" dirty="0">
                <a:solidFill>
                  <a:srgbClr val="FF0000"/>
                </a:solidFill>
              </a:rPr>
              <a:t>capace </a:t>
            </a:r>
            <a:r>
              <a:rPr spc="-25" dirty="0">
                <a:solidFill>
                  <a:srgbClr val="FF0000"/>
                </a:solidFill>
              </a:rPr>
              <a:t>di </a:t>
            </a:r>
            <a:r>
              <a:rPr spc="-60" dirty="0">
                <a:solidFill>
                  <a:srgbClr val="FF0000"/>
                </a:solidFill>
              </a:rPr>
              <a:t>integrare </a:t>
            </a:r>
            <a:r>
              <a:rPr spc="-70" dirty="0">
                <a:solidFill>
                  <a:srgbClr val="FF0000"/>
                </a:solidFill>
              </a:rPr>
              <a:t>la </a:t>
            </a:r>
            <a:r>
              <a:rPr spc="-80" dirty="0">
                <a:solidFill>
                  <a:srgbClr val="FF0000"/>
                </a:solidFill>
              </a:rPr>
              <a:t>dimensione </a:t>
            </a:r>
            <a:r>
              <a:rPr spc="-85" dirty="0">
                <a:solidFill>
                  <a:srgbClr val="FF0000"/>
                </a:solidFill>
              </a:rPr>
              <a:t>europea dell’educazione </a:t>
            </a:r>
            <a:r>
              <a:rPr spc="-60" dirty="0">
                <a:solidFill>
                  <a:srgbClr val="FF0000"/>
                </a:solidFill>
              </a:rPr>
              <a:t>nel </a:t>
            </a:r>
            <a:r>
              <a:rPr spc="-50" dirty="0">
                <a:solidFill>
                  <a:srgbClr val="FF0000"/>
                </a:solidFill>
              </a:rPr>
              <a:t>curriculum </a:t>
            </a:r>
            <a:r>
              <a:rPr spc="-120" dirty="0">
                <a:solidFill>
                  <a:srgbClr val="FF0000"/>
                </a:solidFill>
              </a:rPr>
              <a:t>e </a:t>
            </a:r>
            <a:r>
              <a:rPr spc="-25" dirty="0">
                <a:solidFill>
                  <a:srgbClr val="FF0000"/>
                </a:solidFill>
              </a:rPr>
              <a:t>di </a:t>
            </a:r>
            <a:r>
              <a:rPr spc="-95" dirty="0">
                <a:solidFill>
                  <a:srgbClr val="FF0000"/>
                </a:solidFill>
              </a:rPr>
              <a:t>sostenere </a:t>
            </a:r>
            <a:r>
              <a:rPr spc="-175" dirty="0">
                <a:solidFill>
                  <a:srgbClr val="FF0000"/>
                </a:solidFill>
              </a:rPr>
              <a:t>l’USR  </a:t>
            </a:r>
            <a:r>
              <a:rPr spc="-85" dirty="0">
                <a:solidFill>
                  <a:srgbClr val="FF0000"/>
                </a:solidFill>
              </a:rPr>
              <a:t>Piemonte </a:t>
            </a:r>
            <a:r>
              <a:rPr spc="-65" dirty="0">
                <a:solidFill>
                  <a:srgbClr val="FF0000"/>
                </a:solidFill>
              </a:rPr>
              <a:t>nella </a:t>
            </a:r>
            <a:r>
              <a:rPr spc="-50" dirty="0">
                <a:solidFill>
                  <a:srgbClr val="FF0000"/>
                </a:solidFill>
              </a:rPr>
              <a:t>diffusione </a:t>
            </a:r>
            <a:r>
              <a:rPr spc="-60" dirty="0">
                <a:solidFill>
                  <a:srgbClr val="FF0000"/>
                </a:solidFill>
              </a:rPr>
              <a:t>del </a:t>
            </a:r>
            <a:r>
              <a:rPr spc="-85" dirty="0">
                <a:solidFill>
                  <a:srgbClr val="FF0000"/>
                </a:solidFill>
              </a:rPr>
              <a:t>programma </a:t>
            </a:r>
            <a:r>
              <a:rPr spc="-160" dirty="0">
                <a:solidFill>
                  <a:srgbClr val="FF0000"/>
                </a:solidFill>
              </a:rPr>
              <a:t>Erasmus </a:t>
            </a:r>
            <a:r>
              <a:rPr spc="-140" dirty="0">
                <a:solidFill>
                  <a:srgbClr val="FF0000"/>
                </a:solidFill>
              </a:rPr>
              <a:t>Plus </a:t>
            </a:r>
            <a:r>
              <a:rPr spc="-70" dirty="0">
                <a:solidFill>
                  <a:srgbClr val="FF0000"/>
                </a:solidFill>
              </a:rPr>
              <a:t>attraverso </a:t>
            </a:r>
            <a:r>
              <a:rPr spc="-75" dirty="0">
                <a:solidFill>
                  <a:srgbClr val="FF0000"/>
                </a:solidFill>
              </a:rPr>
              <a:t>azioni </a:t>
            </a:r>
            <a:r>
              <a:rPr spc="-25" dirty="0">
                <a:solidFill>
                  <a:srgbClr val="FF0000"/>
                </a:solidFill>
              </a:rPr>
              <a:t>di </a:t>
            </a:r>
            <a:r>
              <a:rPr spc="-95" dirty="0">
                <a:solidFill>
                  <a:srgbClr val="FF0000"/>
                </a:solidFill>
              </a:rPr>
              <a:t>disseminazione,  </a:t>
            </a:r>
            <a:r>
              <a:rPr spc="-70" dirty="0">
                <a:solidFill>
                  <a:srgbClr val="FF0000"/>
                </a:solidFill>
              </a:rPr>
              <a:t>formazione </a:t>
            </a:r>
            <a:r>
              <a:rPr spc="-120" dirty="0">
                <a:solidFill>
                  <a:srgbClr val="FF0000"/>
                </a:solidFill>
              </a:rPr>
              <a:t>e </a:t>
            </a:r>
            <a:r>
              <a:rPr spc="-55" dirty="0">
                <a:solidFill>
                  <a:srgbClr val="FF0000"/>
                </a:solidFill>
              </a:rPr>
              <a:t>supporto </a:t>
            </a:r>
            <a:r>
              <a:rPr spc="-65" dirty="0">
                <a:solidFill>
                  <a:srgbClr val="FF0000"/>
                </a:solidFill>
              </a:rPr>
              <a:t>alle </a:t>
            </a:r>
            <a:r>
              <a:rPr spc="-105" dirty="0">
                <a:solidFill>
                  <a:srgbClr val="FF0000"/>
                </a:solidFill>
              </a:rPr>
              <a:t>scuole </a:t>
            </a:r>
            <a:r>
              <a:rPr spc="-60" dirty="0">
                <a:solidFill>
                  <a:srgbClr val="FF0000"/>
                </a:solidFill>
              </a:rPr>
              <a:t>del</a:t>
            </a:r>
            <a:r>
              <a:rPr spc="-229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territorio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27297" y="1188212"/>
            <a:ext cx="3958590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800" spc="-195" dirty="0"/>
              <a:t>Durata </a:t>
            </a:r>
            <a:r>
              <a:rPr sz="3800" spc="-210" dirty="0"/>
              <a:t>del</a:t>
            </a:r>
            <a:r>
              <a:rPr sz="3800" spc="-445" dirty="0"/>
              <a:t> </a:t>
            </a:r>
            <a:r>
              <a:rPr sz="3800" spc="-204" dirty="0"/>
              <a:t>progetto</a:t>
            </a:r>
            <a:endParaRPr sz="3800"/>
          </a:p>
        </p:txBody>
      </p:sp>
      <p:sp>
        <p:nvSpPr>
          <p:cNvPr id="3" name="object 3"/>
          <p:cNvSpPr txBox="1"/>
          <p:nvPr/>
        </p:nvSpPr>
        <p:spPr>
          <a:xfrm>
            <a:off x="1567433" y="2255977"/>
            <a:ext cx="6530975" cy="26155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30" dirty="0">
                <a:solidFill>
                  <a:srgbClr val="0D2770"/>
                </a:solidFill>
                <a:latin typeface="Trebuchet MS"/>
                <a:cs typeface="Trebuchet MS"/>
              </a:rPr>
              <a:t>Durata </a:t>
            </a:r>
            <a:r>
              <a:rPr sz="2400" b="1" spc="-135" dirty="0">
                <a:solidFill>
                  <a:srgbClr val="0D2770"/>
                </a:solidFill>
                <a:latin typeface="Trebuchet MS"/>
                <a:cs typeface="Trebuchet MS"/>
              </a:rPr>
              <a:t>del </a:t>
            </a:r>
            <a:r>
              <a:rPr sz="2400" b="1" spc="-130" dirty="0">
                <a:solidFill>
                  <a:srgbClr val="0D2770"/>
                </a:solidFill>
                <a:latin typeface="Trebuchet MS"/>
                <a:cs typeface="Trebuchet MS"/>
              </a:rPr>
              <a:t>progetto </a:t>
            </a:r>
            <a:r>
              <a:rPr sz="2400" b="1" dirty="0">
                <a:solidFill>
                  <a:srgbClr val="0D2770"/>
                </a:solidFill>
                <a:latin typeface="Wingdings"/>
                <a:cs typeface="Wingdings"/>
              </a:rPr>
              <a:t></a:t>
            </a:r>
            <a:r>
              <a:rPr sz="2400" b="1" dirty="0">
                <a:solidFill>
                  <a:srgbClr val="0D2770"/>
                </a:solidFill>
                <a:latin typeface="Times New Roman"/>
                <a:cs typeface="Times New Roman"/>
              </a:rPr>
              <a:t> </a:t>
            </a:r>
            <a:r>
              <a:rPr sz="2400" spc="-125" dirty="0">
                <a:solidFill>
                  <a:srgbClr val="0D2770"/>
                </a:solidFill>
                <a:latin typeface="Arial"/>
                <a:cs typeface="Arial"/>
              </a:rPr>
              <a:t>24</a:t>
            </a:r>
            <a:r>
              <a:rPr sz="2400" spc="-195" dirty="0">
                <a:solidFill>
                  <a:srgbClr val="0D2770"/>
                </a:solidFill>
                <a:latin typeface="Arial"/>
                <a:cs typeface="Arial"/>
              </a:rPr>
              <a:t> </a:t>
            </a:r>
            <a:r>
              <a:rPr sz="2400" spc="-120" dirty="0">
                <a:solidFill>
                  <a:srgbClr val="0D2770"/>
                </a:solidFill>
                <a:latin typeface="Arial"/>
                <a:cs typeface="Arial"/>
              </a:rPr>
              <a:t>mesi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00">
              <a:latin typeface="Times New Roman"/>
              <a:cs typeface="Times New Roman"/>
            </a:endParaRPr>
          </a:p>
          <a:p>
            <a:pPr marL="1637030">
              <a:lnSpc>
                <a:spcPct val="100000"/>
              </a:lnSpc>
              <a:tabLst>
                <a:tab pos="2588260" algn="l"/>
              </a:tabLst>
            </a:pPr>
            <a:r>
              <a:rPr sz="2400" b="1" spc="-135" dirty="0">
                <a:solidFill>
                  <a:srgbClr val="0D2770"/>
                </a:solidFill>
                <a:latin typeface="Trebuchet MS"/>
                <a:cs typeface="Trebuchet MS"/>
              </a:rPr>
              <a:t>Inizio	</a:t>
            </a:r>
            <a:r>
              <a:rPr sz="2400" b="1" spc="-5" dirty="0">
                <a:solidFill>
                  <a:srgbClr val="0D2770"/>
                </a:solidFill>
                <a:latin typeface="Wingdings"/>
                <a:cs typeface="Wingdings"/>
              </a:rPr>
              <a:t></a:t>
            </a:r>
            <a:r>
              <a:rPr sz="2400" b="1" spc="-5" dirty="0">
                <a:solidFill>
                  <a:srgbClr val="0D2770"/>
                </a:solidFill>
                <a:latin typeface="Times New Roman"/>
                <a:cs typeface="Times New Roman"/>
              </a:rPr>
              <a:t> </a:t>
            </a:r>
            <a:r>
              <a:rPr sz="2400" spc="-60" dirty="0">
                <a:solidFill>
                  <a:srgbClr val="0D2770"/>
                </a:solidFill>
                <a:latin typeface="Arial"/>
                <a:cs typeface="Arial"/>
              </a:rPr>
              <a:t>inizio </a:t>
            </a:r>
            <a:r>
              <a:rPr sz="2400" spc="-20" dirty="0">
                <a:solidFill>
                  <a:srgbClr val="0D2770"/>
                </a:solidFill>
                <a:latin typeface="Arial"/>
                <a:cs typeface="Arial"/>
              </a:rPr>
              <a:t>attività </a:t>
            </a:r>
            <a:r>
              <a:rPr sz="2400" spc="-85" dirty="0">
                <a:solidFill>
                  <a:srgbClr val="0D2770"/>
                </a:solidFill>
                <a:latin typeface="Arial"/>
                <a:cs typeface="Arial"/>
              </a:rPr>
              <a:t>dal</a:t>
            </a:r>
            <a:r>
              <a:rPr sz="2400" spc="-415" dirty="0">
                <a:solidFill>
                  <a:srgbClr val="0D2770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0D2770"/>
                </a:solidFill>
                <a:latin typeface="Arial"/>
                <a:cs typeface="Arial"/>
              </a:rPr>
              <a:t>01/09/2019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637030">
              <a:lnSpc>
                <a:spcPct val="100000"/>
              </a:lnSpc>
              <a:tabLst>
                <a:tab pos="2646045" algn="l"/>
              </a:tabLst>
            </a:pPr>
            <a:r>
              <a:rPr sz="2400" b="1" spc="-185" dirty="0">
                <a:solidFill>
                  <a:srgbClr val="0D2770"/>
                </a:solidFill>
                <a:latin typeface="Trebuchet MS"/>
                <a:cs typeface="Trebuchet MS"/>
              </a:rPr>
              <a:t>Fine	</a:t>
            </a:r>
            <a:r>
              <a:rPr sz="2400" b="1" dirty="0">
                <a:solidFill>
                  <a:srgbClr val="0D2770"/>
                </a:solidFill>
                <a:latin typeface="Wingdings"/>
                <a:cs typeface="Wingdings"/>
              </a:rPr>
              <a:t></a:t>
            </a:r>
            <a:r>
              <a:rPr sz="2400" b="1" spc="-70" dirty="0">
                <a:solidFill>
                  <a:srgbClr val="0D2770"/>
                </a:solidFill>
                <a:latin typeface="Times New Roman"/>
                <a:cs typeface="Times New Roman"/>
              </a:rPr>
              <a:t> </a:t>
            </a:r>
            <a:r>
              <a:rPr sz="2400" spc="-50" dirty="0">
                <a:solidFill>
                  <a:srgbClr val="0D2770"/>
                </a:solidFill>
                <a:latin typeface="Arial"/>
                <a:cs typeface="Arial"/>
              </a:rPr>
              <a:t>31/08/2021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spc="-130" dirty="0">
                <a:solidFill>
                  <a:srgbClr val="0D2770"/>
                </a:solidFill>
                <a:latin typeface="Trebuchet MS"/>
                <a:cs typeface="Trebuchet MS"/>
              </a:rPr>
              <a:t>Durata </a:t>
            </a:r>
            <a:r>
              <a:rPr sz="2400" b="1" spc="-140" dirty="0">
                <a:solidFill>
                  <a:srgbClr val="0D2770"/>
                </a:solidFill>
                <a:latin typeface="Trebuchet MS"/>
                <a:cs typeface="Trebuchet MS"/>
              </a:rPr>
              <a:t>delle </a:t>
            </a:r>
            <a:r>
              <a:rPr sz="2400" b="1" spc="-114" dirty="0">
                <a:solidFill>
                  <a:srgbClr val="0D2770"/>
                </a:solidFill>
                <a:latin typeface="Trebuchet MS"/>
                <a:cs typeface="Trebuchet MS"/>
              </a:rPr>
              <a:t>singole mobilità </a:t>
            </a:r>
            <a:r>
              <a:rPr sz="2400" b="1" spc="-5" dirty="0">
                <a:solidFill>
                  <a:srgbClr val="0D2770"/>
                </a:solidFill>
                <a:latin typeface="Wingdings"/>
                <a:cs typeface="Wingdings"/>
              </a:rPr>
              <a:t></a:t>
            </a:r>
            <a:r>
              <a:rPr sz="2400" b="1" spc="-5" dirty="0">
                <a:solidFill>
                  <a:srgbClr val="0D2770"/>
                </a:solidFill>
                <a:latin typeface="Times New Roman"/>
                <a:cs typeface="Times New Roman"/>
              </a:rPr>
              <a:t> </a:t>
            </a:r>
            <a:r>
              <a:rPr sz="2400" spc="-135" dirty="0">
                <a:solidFill>
                  <a:srgbClr val="0D2770"/>
                </a:solidFill>
                <a:latin typeface="Arial"/>
                <a:cs typeface="Arial"/>
              </a:rPr>
              <a:t>da </a:t>
            </a:r>
            <a:r>
              <a:rPr sz="2400" spc="-120" dirty="0">
                <a:solidFill>
                  <a:srgbClr val="0D2770"/>
                </a:solidFill>
                <a:latin typeface="Arial"/>
                <a:cs typeface="Arial"/>
              </a:rPr>
              <a:t>2 </a:t>
            </a:r>
            <a:r>
              <a:rPr sz="2400" spc="-190" dirty="0">
                <a:solidFill>
                  <a:srgbClr val="0D2770"/>
                </a:solidFill>
                <a:latin typeface="Arial"/>
                <a:cs typeface="Arial"/>
              </a:rPr>
              <a:t>a </a:t>
            </a:r>
            <a:r>
              <a:rPr sz="2400" spc="-120" dirty="0">
                <a:solidFill>
                  <a:srgbClr val="0D2770"/>
                </a:solidFill>
                <a:latin typeface="Arial"/>
                <a:cs typeface="Arial"/>
              </a:rPr>
              <a:t>7</a:t>
            </a:r>
            <a:r>
              <a:rPr sz="2400" spc="-365" dirty="0">
                <a:solidFill>
                  <a:srgbClr val="0D2770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0D2770"/>
                </a:solidFill>
                <a:latin typeface="Arial"/>
                <a:cs typeface="Arial"/>
              </a:rPr>
              <a:t>giorni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087482" y="1186941"/>
            <a:ext cx="1584325" cy="18620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575663" y="5030980"/>
            <a:ext cx="1055817" cy="17603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2192000" cy="12707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6686" y="1220215"/>
            <a:ext cx="66370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0" spc="-50" dirty="0">
                <a:solidFill>
                  <a:srgbClr val="000000"/>
                </a:solidFill>
                <a:latin typeface="Arial"/>
                <a:cs typeface="Arial"/>
              </a:rPr>
              <a:t>I </a:t>
            </a:r>
            <a:r>
              <a:rPr sz="1800" spc="-85" dirty="0">
                <a:solidFill>
                  <a:srgbClr val="C00000"/>
                </a:solidFill>
              </a:rPr>
              <a:t>CORSI </a:t>
            </a:r>
            <a:r>
              <a:rPr sz="1800" b="0" spc="-10" dirty="0">
                <a:solidFill>
                  <a:srgbClr val="000000"/>
                </a:solidFill>
                <a:latin typeface="Arial"/>
                <a:cs typeface="Arial"/>
              </a:rPr>
              <a:t>strutturati </a:t>
            </a:r>
            <a:r>
              <a:rPr sz="1800" b="0" spc="-95" dirty="0">
                <a:solidFill>
                  <a:srgbClr val="000000"/>
                </a:solidFill>
                <a:latin typeface="Arial"/>
                <a:cs typeface="Arial"/>
              </a:rPr>
              <a:t>sono </a:t>
            </a:r>
            <a:r>
              <a:rPr sz="1800" b="0" spc="-55" dirty="0">
                <a:solidFill>
                  <a:srgbClr val="000000"/>
                </a:solidFill>
                <a:latin typeface="Arial"/>
                <a:cs typeface="Arial"/>
              </a:rPr>
              <a:t>finalizzati </a:t>
            </a:r>
            <a:r>
              <a:rPr sz="1800" b="0" spc="-140" dirty="0">
                <a:solidFill>
                  <a:srgbClr val="000000"/>
                </a:solidFill>
                <a:latin typeface="Arial"/>
                <a:cs typeface="Arial"/>
              </a:rPr>
              <a:t>a </a:t>
            </a:r>
            <a:r>
              <a:rPr sz="1800" b="0" spc="-35" dirty="0">
                <a:solidFill>
                  <a:srgbClr val="000000"/>
                </a:solidFill>
                <a:latin typeface="Arial"/>
                <a:cs typeface="Arial"/>
              </a:rPr>
              <a:t>far </a:t>
            </a:r>
            <a:r>
              <a:rPr sz="1800" b="0" spc="-80" dirty="0">
                <a:solidFill>
                  <a:srgbClr val="000000"/>
                </a:solidFill>
                <a:latin typeface="Arial"/>
                <a:cs typeface="Arial"/>
              </a:rPr>
              <a:t>acquisire </a:t>
            </a:r>
            <a:r>
              <a:rPr sz="1800" b="0" spc="-90" dirty="0">
                <a:solidFill>
                  <a:srgbClr val="000000"/>
                </a:solidFill>
                <a:latin typeface="Arial"/>
                <a:cs typeface="Arial"/>
              </a:rPr>
              <a:t>competenze </a:t>
            </a:r>
            <a:r>
              <a:rPr sz="1800" b="0" spc="-45" dirty="0">
                <a:solidFill>
                  <a:srgbClr val="000000"/>
                </a:solidFill>
                <a:latin typeface="Arial"/>
                <a:cs typeface="Arial"/>
              </a:rPr>
              <a:t>relative</a:t>
            </a:r>
            <a:r>
              <a:rPr sz="1800" b="0" spc="-22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b="0" spc="-80" dirty="0">
                <a:solidFill>
                  <a:srgbClr val="000000"/>
                </a:solidFill>
                <a:latin typeface="Arial"/>
                <a:cs typeface="Arial"/>
              </a:rPr>
              <a:t>a: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6686" y="1563116"/>
            <a:ext cx="10357485" cy="47840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325"/>
              </a:lnSpc>
              <a:spcBef>
                <a:spcPts val="95"/>
              </a:spcBef>
            </a:pPr>
            <a:r>
              <a:rPr sz="1300" spc="-60" dirty="0">
                <a:latin typeface="Arial"/>
                <a:cs typeface="Arial"/>
              </a:rPr>
              <a:t>Strategie </a:t>
            </a:r>
            <a:r>
              <a:rPr sz="1300" spc="-35" dirty="0">
                <a:latin typeface="Arial"/>
                <a:cs typeface="Arial"/>
              </a:rPr>
              <a:t>per </a:t>
            </a:r>
            <a:r>
              <a:rPr sz="1300" spc="-15" dirty="0">
                <a:latin typeface="Arial"/>
                <a:cs typeface="Arial"/>
              </a:rPr>
              <a:t>ridurre </a:t>
            </a:r>
            <a:r>
              <a:rPr sz="1300" spc="-20" dirty="0">
                <a:latin typeface="Arial"/>
                <a:cs typeface="Arial"/>
              </a:rPr>
              <a:t>lo </a:t>
            </a:r>
            <a:r>
              <a:rPr sz="1300" spc="-75" dirty="0">
                <a:latin typeface="Arial"/>
                <a:cs typeface="Arial"/>
              </a:rPr>
              <a:t>stress </a:t>
            </a:r>
            <a:r>
              <a:rPr sz="1300" spc="-45" dirty="0">
                <a:latin typeface="Arial"/>
                <a:cs typeface="Arial"/>
              </a:rPr>
              <a:t>degli </a:t>
            </a:r>
            <a:r>
              <a:rPr sz="1300" spc="-30" dirty="0">
                <a:latin typeface="Arial"/>
                <a:cs typeface="Arial"/>
              </a:rPr>
              <a:t>studenti, </a:t>
            </a:r>
            <a:r>
              <a:rPr sz="1300" spc="-20" dirty="0">
                <a:latin typeface="Arial"/>
                <a:cs typeface="Arial"/>
              </a:rPr>
              <a:t>fornire </a:t>
            </a:r>
            <a:r>
              <a:rPr sz="1300" spc="-45" dirty="0">
                <a:latin typeface="Arial"/>
                <a:cs typeface="Arial"/>
              </a:rPr>
              <a:t>un </a:t>
            </a:r>
            <a:r>
              <a:rPr sz="1300" spc="-65" dirty="0">
                <a:latin typeface="Arial"/>
                <a:cs typeface="Arial"/>
              </a:rPr>
              <a:t>feedback </a:t>
            </a:r>
            <a:r>
              <a:rPr sz="1300" spc="-25" dirty="0">
                <a:latin typeface="Arial"/>
                <a:cs typeface="Arial"/>
              </a:rPr>
              <a:t>costruttivo </a:t>
            </a:r>
            <a:r>
              <a:rPr sz="1300" spc="-50" dirty="0">
                <a:latin typeface="Arial"/>
                <a:cs typeface="Arial"/>
              </a:rPr>
              <a:t>attraverso </a:t>
            </a:r>
            <a:r>
              <a:rPr sz="1300" spc="-25" dirty="0">
                <a:latin typeface="Arial"/>
                <a:cs typeface="Arial"/>
              </a:rPr>
              <a:t>strumenti </a:t>
            </a:r>
            <a:r>
              <a:rPr sz="1300" spc="-75" dirty="0">
                <a:latin typeface="Arial"/>
                <a:cs typeface="Arial"/>
              </a:rPr>
              <a:t>che </a:t>
            </a:r>
            <a:r>
              <a:rPr sz="1300" spc="5" dirty="0">
                <a:latin typeface="Arial"/>
                <a:cs typeface="Arial"/>
              </a:rPr>
              <a:t>li </a:t>
            </a:r>
            <a:r>
              <a:rPr sz="1300" spc="-20" dirty="0">
                <a:latin typeface="Arial"/>
                <a:cs typeface="Arial"/>
              </a:rPr>
              <a:t>aiutino </a:t>
            </a:r>
            <a:r>
              <a:rPr sz="1300" spc="-105" dirty="0">
                <a:latin typeface="Arial"/>
                <a:cs typeface="Arial"/>
              </a:rPr>
              <a:t>a </a:t>
            </a:r>
            <a:r>
              <a:rPr sz="1300" spc="-35" dirty="0">
                <a:latin typeface="Arial"/>
                <a:cs typeface="Arial"/>
              </a:rPr>
              <a:t>trovare </a:t>
            </a:r>
            <a:r>
              <a:rPr sz="1300" spc="-45" dirty="0">
                <a:latin typeface="Arial"/>
                <a:cs typeface="Arial"/>
              </a:rPr>
              <a:t>un </a:t>
            </a:r>
            <a:r>
              <a:rPr sz="1300" spc="-20" dirty="0">
                <a:latin typeface="Arial"/>
                <a:cs typeface="Arial"/>
              </a:rPr>
              <a:t>equilibrio </a:t>
            </a:r>
            <a:r>
              <a:rPr sz="1300" spc="-35" dirty="0">
                <a:latin typeface="Arial"/>
                <a:cs typeface="Arial"/>
              </a:rPr>
              <a:t>emotivo, </a:t>
            </a:r>
            <a:r>
              <a:rPr sz="1300" spc="-105" dirty="0">
                <a:latin typeface="Arial"/>
                <a:cs typeface="Arial"/>
              </a:rPr>
              <a:t>a</a:t>
            </a:r>
            <a:r>
              <a:rPr sz="1300" spc="10" dirty="0">
                <a:latin typeface="Arial"/>
                <a:cs typeface="Arial"/>
              </a:rPr>
              <a:t> </a:t>
            </a:r>
            <a:r>
              <a:rPr sz="1300" spc="-35" dirty="0">
                <a:latin typeface="Arial"/>
                <a:cs typeface="Arial"/>
              </a:rPr>
              <a:t>stabilire</a:t>
            </a:r>
            <a:endParaRPr sz="1300" dirty="0">
              <a:latin typeface="Arial"/>
              <a:cs typeface="Arial"/>
            </a:endParaRPr>
          </a:p>
          <a:p>
            <a:pPr marL="12700" marR="6350">
              <a:lnSpc>
                <a:spcPct val="70000"/>
              </a:lnSpc>
              <a:spcBef>
                <a:spcPts val="235"/>
              </a:spcBef>
            </a:pPr>
            <a:r>
              <a:rPr sz="1300" spc="-50" dirty="0">
                <a:latin typeface="Arial"/>
                <a:cs typeface="Arial"/>
              </a:rPr>
              <a:t>relazione </a:t>
            </a:r>
            <a:r>
              <a:rPr sz="1300" spc="-35" dirty="0">
                <a:latin typeface="Arial"/>
                <a:cs typeface="Arial"/>
              </a:rPr>
              <a:t>positive, </a:t>
            </a:r>
            <a:r>
              <a:rPr sz="1300" spc="-105" dirty="0">
                <a:latin typeface="Arial"/>
                <a:cs typeface="Arial"/>
              </a:rPr>
              <a:t>a </a:t>
            </a:r>
            <a:r>
              <a:rPr sz="1300" spc="-45" dirty="0">
                <a:latin typeface="Arial"/>
                <a:cs typeface="Arial"/>
              </a:rPr>
              <a:t>rafforzare </a:t>
            </a:r>
            <a:r>
              <a:rPr sz="1300" spc="-35" dirty="0">
                <a:latin typeface="Arial"/>
                <a:cs typeface="Arial"/>
              </a:rPr>
              <a:t>le </a:t>
            </a:r>
            <a:r>
              <a:rPr sz="1300" spc="-60" dirty="0">
                <a:latin typeface="Arial"/>
                <a:cs typeface="Arial"/>
              </a:rPr>
              <a:t>competenze </a:t>
            </a:r>
            <a:r>
              <a:rPr sz="1300" spc="-20" dirty="0">
                <a:latin typeface="Arial"/>
                <a:cs typeface="Arial"/>
              </a:rPr>
              <a:t>di </a:t>
            </a:r>
            <a:r>
              <a:rPr sz="1300" spc="-45" dirty="0">
                <a:latin typeface="Arial"/>
                <a:cs typeface="Arial"/>
              </a:rPr>
              <a:t>autoanalisi </a:t>
            </a:r>
            <a:r>
              <a:rPr sz="1300" spc="-40" dirty="0">
                <a:latin typeface="Arial"/>
                <a:cs typeface="Arial"/>
              </a:rPr>
              <a:t>per </a:t>
            </a:r>
            <a:r>
              <a:rPr sz="1300" spc="-20" dirty="0">
                <a:latin typeface="Arial"/>
                <a:cs typeface="Arial"/>
              </a:rPr>
              <a:t>poter </a:t>
            </a:r>
            <a:r>
              <a:rPr sz="1300" spc="-40" dirty="0">
                <a:latin typeface="Arial"/>
                <a:cs typeface="Arial"/>
              </a:rPr>
              <a:t>migliorare </a:t>
            </a:r>
            <a:r>
              <a:rPr sz="1300" spc="-50" dirty="0">
                <a:latin typeface="Arial"/>
                <a:cs typeface="Arial"/>
              </a:rPr>
              <a:t>la </a:t>
            </a:r>
            <a:r>
              <a:rPr sz="1300" spc="-60" dirty="0">
                <a:latin typeface="Arial"/>
                <a:cs typeface="Arial"/>
              </a:rPr>
              <a:t>capacità </a:t>
            </a:r>
            <a:r>
              <a:rPr sz="1300" spc="-20" dirty="0">
                <a:latin typeface="Arial"/>
                <a:cs typeface="Arial"/>
              </a:rPr>
              <a:t>di </a:t>
            </a:r>
            <a:r>
              <a:rPr sz="1300" spc="-50" dirty="0">
                <a:latin typeface="Arial"/>
                <a:cs typeface="Arial"/>
              </a:rPr>
              <a:t>imparare </a:t>
            </a:r>
            <a:r>
              <a:rPr sz="1300" spc="-105" dirty="0">
                <a:latin typeface="Arial"/>
                <a:cs typeface="Arial"/>
              </a:rPr>
              <a:t>a </a:t>
            </a:r>
            <a:r>
              <a:rPr sz="1300" spc="-45" dirty="0">
                <a:latin typeface="Arial"/>
                <a:cs typeface="Arial"/>
              </a:rPr>
              <a:t>imparare, </a:t>
            </a:r>
            <a:r>
              <a:rPr sz="1300" spc="-55" dirty="0">
                <a:latin typeface="Arial"/>
                <a:cs typeface="Arial"/>
              </a:rPr>
              <a:t>sviluppare resilienza, </a:t>
            </a:r>
            <a:r>
              <a:rPr sz="1300" spc="-50" dirty="0">
                <a:latin typeface="Arial"/>
                <a:cs typeface="Arial"/>
              </a:rPr>
              <a:t>aumentare  </a:t>
            </a:r>
            <a:r>
              <a:rPr sz="1300" spc="-40" dirty="0">
                <a:latin typeface="Arial"/>
                <a:cs typeface="Arial"/>
              </a:rPr>
              <a:t>l'ascolto </a:t>
            </a:r>
            <a:r>
              <a:rPr sz="1300" spc="-20" dirty="0">
                <a:latin typeface="Arial"/>
                <a:cs typeface="Arial"/>
              </a:rPr>
              <a:t>attivo; </a:t>
            </a:r>
            <a:r>
              <a:rPr sz="1300" spc="-50" dirty="0">
                <a:latin typeface="Arial"/>
                <a:cs typeface="Arial"/>
              </a:rPr>
              <a:t>cittadinanza </a:t>
            </a:r>
            <a:r>
              <a:rPr sz="1300" spc="-30" dirty="0">
                <a:latin typeface="Arial"/>
                <a:cs typeface="Arial"/>
              </a:rPr>
              <a:t>digitale; </a:t>
            </a:r>
            <a:r>
              <a:rPr sz="1300" spc="-40" dirty="0">
                <a:latin typeface="Arial"/>
                <a:cs typeface="Arial"/>
              </a:rPr>
              <a:t>apprendimento </a:t>
            </a:r>
            <a:r>
              <a:rPr sz="1300" spc="-20" dirty="0">
                <a:latin typeface="Arial"/>
                <a:cs typeface="Arial"/>
              </a:rPr>
              <a:t>attivo </a:t>
            </a:r>
            <a:r>
              <a:rPr sz="1300" spc="-80" dirty="0">
                <a:latin typeface="Arial"/>
                <a:cs typeface="Arial"/>
              </a:rPr>
              <a:t>e </a:t>
            </a:r>
            <a:r>
              <a:rPr sz="1300" spc="-35" dirty="0">
                <a:latin typeface="Arial"/>
                <a:cs typeface="Arial"/>
              </a:rPr>
              <a:t>collaborativo; </a:t>
            </a:r>
            <a:r>
              <a:rPr sz="1300" spc="-45" dirty="0">
                <a:latin typeface="Arial"/>
                <a:cs typeface="Arial"/>
              </a:rPr>
              <a:t>integrazione; </a:t>
            </a:r>
            <a:r>
              <a:rPr sz="1300" spc="-20" dirty="0">
                <a:latin typeface="Arial"/>
                <a:cs typeface="Arial"/>
              </a:rPr>
              <a:t>imprenditorialità; </a:t>
            </a:r>
            <a:r>
              <a:rPr sz="1300" spc="-25" dirty="0">
                <a:latin typeface="Arial"/>
                <a:cs typeface="Arial"/>
              </a:rPr>
              <a:t>outdoor </a:t>
            </a:r>
            <a:r>
              <a:rPr sz="1300" spc="-45" dirty="0">
                <a:latin typeface="Arial"/>
                <a:cs typeface="Arial"/>
              </a:rPr>
              <a:t>education,</a:t>
            </a:r>
            <a:r>
              <a:rPr sz="1300" spc="-120" dirty="0">
                <a:latin typeface="Arial"/>
                <a:cs typeface="Arial"/>
              </a:rPr>
              <a:t> </a:t>
            </a:r>
            <a:r>
              <a:rPr sz="1300" spc="-45" dirty="0">
                <a:latin typeface="Arial"/>
                <a:cs typeface="Arial"/>
              </a:rPr>
              <a:t>etc.</a:t>
            </a:r>
            <a:endParaRPr sz="1300" dirty="0">
              <a:latin typeface="Arial"/>
              <a:cs typeface="Arial"/>
            </a:endParaRPr>
          </a:p>
          <a:p>
            <a:pPr marL="279400" indent="-266700">
              <a:lnSpc>
                <a:spcPct val="100000"/>
              </a:lnSpc>
              <a:spcBef>
                <a:spcPts val="530"/>
              </a:spcBef>
              <a:buChar char="•"/>
              <a:tabLst>
                <a:tab pos="278765" algn="l"/>
                <a:tab pos="279400" algn="l"/>
              </a:tabLst>
            </a:pPr>
            <a:r>
              <a:rPr sz="1300" spc="-25" dirty="0">
                <a:latin typeface="Arial"/>
                <a:cs typeface="Arial"/>
              </a:rPr>
              <a:t>“Digital </a:t>
            </a:r>
            <a:r>
              <a:rPr sz="1300" spc="-50" dirty="0">
                <a:latin typeface="Arial"/>
                <a:cs typeface="Arial"/>
              </a:rPr>
              <a:t>citizenship, </a:t>
            </a:r>
            <a:r>
              <a:rPr sz="1300" spc="-55" dirty="0">
                <a:latin typeface="Arial"/>
                <a:cs typeface="Arial"/>
              </a:rPr>
              <a:t>media </a:t>
            </a:r>
            <a:r>
              <a:rPr sz="1300" spc="-35" dirty="0">
                <a:latin typeface="Arial"/>
                <a:cs typeface="Arial"/>
              </a:rPr>
              <a:t>literacy </a:t>
            </a:r>
            <a:r>
              <a:rPr sz="1300" spc="-65" dirty="0">
                <a:latin typeface="Arial"/>
                <a:cs typeface="Arial"/>
              </a:rPr>
              <a:t>and </a:t>
            </a:r>
            <a:r>
              <a:rPr sz="1300" spc="-50" dirty="0">
                <a:latin typeface="Arial"/>
                <a:cs typeface="Arial"/>
              </a:rPr>
              <a:t>citizenship </a:t>
            </a:r>
            <a:r>
              <a:rPr sz="1300" spc="-10" dirty="0">
                <a:latin typeface="Arial"/>
                <a:cs typeface="Arial"/>
              </a:rPr>
              <a:t>for </a:t>
            </a:r>
            <a:r>
              <a:rPr sz="1300" spc="-20" dirty="0">
                <a:latin typeface="Arial"/>
                <a:cs typeface="Arial"/>
              </a:rPr>
              <a:t>the </a:t>
            </a:r>
            <a:r>
              <a:rPr sz="1300" spc="-10" dirty="0">
                <a:latin typeface="Arial"/>
                <a:cs typeface="Arial"/>
              </a:rPr>
              <a:t>future</a:t>
            </a:r>
            <a:r>
              <a:rPr sz="1300" spc="-120" dirty="0">
                <a:latin typeface="Arial"/>
                <a:cs typeface="Arial"/>
              </a:rPr>
              <a:t> </a:t>
            </a:r>
            <a:r>
              <a:rPr sz="1300" spc="-55" dirty="0">
                <a:latin typeface="Arial"/>
                <a:cs typeface="Arial"/>
              </a:rPr>
              <a:t>classroom”</a:t>
            </a:r>
            <a:endParaRPr sz="13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25"/>
              </a:spcBef>
              <a:buChar char="•"/>
              <a:tabLst>
                <a:tab pos="240665" algn="l"/>
                <a:tab pos="241300" algn="l"/>
              </a:tabLst>
            </a:pPr>
            <a:r>
              <a:rPr sz="1300" spc="-55" dirty="0">
                <a:latin typeface="Arial"/>
                <a:cs typeface="Arial"/>
              </a:rPr>
              <a:t>“Programming </a:t>
            </a:r>
            <a:r>
              <a:rPr sz="1300" spc="-10" dirty="0">
                <a:latin typeface="Arial"/>
                <a:cs typeface="Arial"/>
              </a:rPr>
              <a:t>for </a:t>
            </a:r>
            <a:r>
              <a:rPr sz="1300" spc="-20" dirty="0">
                <a:latin typeface="Arial"/>
                <a:cs typeface="Arial"/>
              </a:rPr>
              <a:t>the </a:t>
            </a:r>
            <a:r>
              <a:rPr sz="1300" spc="-45" dirty="0">
                <a:latin typeface="Arial"/>
                <a:cs typeface="Arial"/>
              </a:rPr>
              <a:t>21</a:t>
            </a:r>
            <a:r>
              <a:rPr sz="1275" spc="-67" baseline="26143" dirty="0">
                <a:latin typeface="Arial"/>
                <a:cs typeface="Arial"/>
              </a:rPr>
              <a:t>st </a:t>
            </a:r>
            <a:r>
              <a:rPr sz="1300" spc="-35" dirty="0">
                <a:latin typeface="Arial"/>
                <a:cs typeface="Arial"/>
              </a:rPr>
              <a:t>century</a:t>
            </a:r>
            <a:r>
              <a:rPr sz="1300" spc="-215" dirty="0">
                <a:latin typeface="Arial"/>
                <a:cs typeface="Arial"/>
              </a:rPr>
              <a:t> </a:t>
            </a:r>
            <a:r>
              <a:rPr sz="1300" spc="-35" dirty="0">
                <a:latin typeface="Arial"/>
                <a:cs typeface="Arial"/>
              </a:rPr>
              <a:t>skills”</a:t>
            </a:r>
            <a:endParaRPr sz="13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40"/>
              </a:spcBef>
              <a:buChar char="•"/>
              <a:tabLst>
                <a:tab pos="240665" algn="l"/>
                <a:tab pos="241300" algn="l"/>
              </a:tabLst>
            </a:pPr>
            <a:r>
              <a:rPr sz="1300" spc="-25" dirty="0">
                <a:latin typeface="Arial"/>
                <a:cs typeface="Arial"/>
              </a:rPr>
              <a:t>“Interactive </a:t>
            </a:r>
            <a:r>
              <a:rPr sz="1300" spc="-80" dirty="0">
                <a:latin typeface="Arial"/>
                <a:cs typeface="Arial"/>
              </a:rPr>
              <a:t>Technologies </a:t>
            </a:r>
            <a:r>
              <a:rPr sz="1300" spc="-10" dirty="0">
                <a:latin typeface="Arial"/>
                <a:cs typeface="Arial"/>
              </a:rPr>
              <a:t>for </a:t>
            </a:r>
            <a:r>
              <a:rPr sz="1300" spc="-20" dirty="0">
                <a:latin typeface="Arial"/>
                <a:cs typeface="Arial"/>
              </a:rPr>
              <a:t>the </a:t>
            </a:r>
            <a:r>
              <a:rPr sz="1300" spc="-10" dirty="0">
                <a:latin typeface="Arial"/>
                <a:cs typeface="Arial"/>
              </a:rPr>
              <a:t>future</a:t>
            </a:r>
            <a:r>
              <a:rPr sz="1300" spc="-120" dirty="0">
                <a:latin typeface="Arial"/>
                <a:cs typeface="Arial"/>
              </a:rPr>
              <a:t> </a:t>
            </a:r>
            <a:r>
              <a:rPr sz="1300" spc="-55" dirty="0">
                <a:latin typeface="Arial"/>
                <a:cs typeface="Arial"/>
              </a:rPr>
              <a:t>classroom”</a:t>
            </a:r>
            <a:endParaRPr sz="1300" dirty="0">
              <a:latin typeface="Arial"/>
              <a:cs typeface="Arial"/>
            </a:endParaRPr>
          </a:p>
          <a:p>
            <a:pPr marL="279400" indent="-266700">
              <a:lnSpc>
                <a:spcPct val="100000"/>
              </a:lnSpc>
              <a:spcBef>
                <a:spcPts val="530"/>
              </a:spcBef>
              <a:buChar char="•"/>
              <a:tabLst>
                <a:tab pos="278765" algn="l"/>
                <a:tab pos="279400" algn="l"/>
              </a:tabLst>
            </a:pPr>
            <a:r>
              <a:rPr sz="1300" spc="-135" dirty="0">
                <a:latin typeface="Arial"/>
                <a:cs typeface="Arial"/>
              </a:rPr>
              <a:t>“FCL </a:t>
            </a:r>
            <a:r>
              <a:rPr sz="1300" spc="-20" dirty="0">
                <a:latin typeface="Arial"/>
                <a:cs typeface="Arial"/>
              </a:rPr>
              <a:t>Winter </a:t>
            </a:r>
            <a:r>
              <a:rPr sz="1300" spc="-85" dirty="0">
                <a:latin typeface="Arial"/>
                <a:cs typeface="Arial"/>
              </a:rPr>
              <a:t>Academy </a:t>
            </a:r>
            <a:r>
              <a:rPr sz="1300" spc="-80" dirty="0">
                <a:latin typeface="Arial"/>
                <a:cs typeface="Arial"/>
              </a:rPr>
              <a:t>– </a:t>
            </a:r>
            <a:r>
              <a:rPr sz="1300" spc="-55" dirty="0">
                <a:latin typeface="Arial"/>
                <a:cs typeface="Arial"/>
              </a:rPr>
              <a:t>developing </a:t>
            </a:r>
            <a:r>
              <a:rPr sz="1300" spc="-85" dirty="0">
                <a:latin typeface="Arial"/>
                <a:cs typeface="Arial"/>
              </a:rPr>
              <a:t>key </a:t>
            </a:r>
            <a:r>
              <a:rPr sz="1300" spc="-70" dirty="0">
                <a:latin typeface="Arial"/>
                <a:cs typeface="Arial"/>
              </a:rPr>
              <a:t>competences </a:t>
            </a:r>
            <a:r>
              <a:rPr sz="1300" spc="-35" dirty="0">
                <a:latin typeface="Arial"/>
                <a:cs typeface="Arial"/>
              </a:rPr>
              <a:t>through </a:t>
            </a:r>
            <a:r>
              <a:rPr sz="1300" spc="-30" dirty="0">
                <a:latin typeface="Arial"/>
                <a:cs typeface="Arial"/>
              </a:rPr>
              <a:t>project </a:t>
            </a:r>
            <a:r>
              <a:rPr sz="1300" spc="-85" dirty="0">
                <a:latin typeface="Arial"/>
                <a:cs typeface="Arial"/>
              </a:rPr>
              <a:t>based</a:t>
            </a:r>
            <a:r>
              <a:rPr sz="1300" spc="-100" dirty="0">
                <a:latin typeface="Arial"/>
                <a:cs typeface="Arial"/>
              </a:rPr>
              <a:t> </a:t>
            </a:r>
            <a:r>
              <a:rPr sz="1300" spc="-25" dirty="0">
                <a:latin typeface="Arial"/>
                <a:cs typeface="Arial"/>
              </a:rPr>
              <a:t>learning”</a:t>
            </a:r>
            <a:endParaRPr sz="1300" dirty="0">
              <a:latin typeface="Arial"/>
              <a:cs typeface="Arial"/>
            </a:endParaRPr>
          </a:p>
          <a:p>
            <a:pPr marL="279400" indent="-266700">
              <a:lnSpc>
                <a:spcPct val="100000"/>
              </a:lnSpc>
              <a:spcBef>
                <a:spcPts val="530"/>
              </a:spcBef>
              <a:buChar char="•"/>
              <a:tabLst>
                <a:tab pos="278765" algn="l"/>
                <a:tab pos="279400" algn="l"/>
              </a:tabLst>
            </a:pPr>
            <a:r>
              <a:rPr sz="1300" spc="-135" dirty="0">
                <a:latin typeface="Arial"/>
                <a:cs typeface="Arial"/>
              </a:rPr>
              <a:t>“FCL </a:t>
            </a:r>
            <a:r>
              <a:rPr sz="1300" spc="-80" dirty="0">
                <a:latin typeface="Arial"/>
                <a:cs typeface="Arial"/>
              </a:rPr>
              <a:t>Summer </a:t>
            </a:r>
            <a:r>
              <a:rPr sz="1300" spc="-85" dirty="0">
                <a:latin typeface="Arial"/>
                <a:cs typeface="Arial"/>
              </a:rPr>
              <a:t>Academy </a:t>
            </a:r>
            <a:r>
              <a:rPr sz="1300" spc="-80" dirty="0">
                <a:latin typeface="Arial"/>
                <a:cs typeface="Arial"/>
              </a:rPr>
              <a:t>– </a:t>
            </a:r>
            <a:r>
              <a:rPr sz="1300" spc="-65" dirty="0">
                <a:latin typeface="Arial"/>
                <a:cs typeface="Arial"/>
              </a:rPr>
              <a:t>enhnacing </a:t>
            </a:r>
            <a:r>
              <a:rPr sz="1300" spc="-25" dirty="0">
                <a:latin typeface="Arial"/>
                <a:cs typeface="Arial"/>
              </a:rPr>
              <a:t>creativity </a:t>
            </a:r>
            <a:r>
              <a:rPr sz="1300" spc="-65" dirty="0">
                <a:latin typeface="Arial"/>
                <a:cs typeface="Arial"/>
              </a:rPr>
              <a:t>and </a:t>
            </a:r>
            <a:r>
              <a:rPr sz="1300" spc="-35" dirty="0">
                <a:latin typeface="Arial"/>
                <a:cs typeface="Arial"/>
              </a:rPr>
              <a:t>innovation </a:t>
            </a:r>
            <a:r>
              <a:rPr sz="1300" spc="-65" dirty="0">
                <a:latin typeface="Arial"/>
                <a:cs typeface="Arial"/>
              </a:rPr>
              <a:t>and </a:t>
            </a:r>
            <a:r>
              <a:rPr sz="1300" spc="-20" dirty="0">
                <a:latin typeface="Arial"/>
                <a:cs typeface="Arial"/>
              </a:rPr>
              <a:t>in </a:t>
            </a:r>
            <a:r>
              <a:rPr sz="1300" spc="-70" dirty="0">
                <a:latin typeface="Arial"/>
                <a:cs typeface="Arial"/>
              </a:rPr>
              <a:t>my</a:t>
            </a:r>
            <a:r>
              <a:rPr sz="1300" spc="-145" dirty="0">
                <a:latin typeface="Arial"/>
                <a:cs typeface="Arial"/>
              </a:rPr>
              <a:t> </a:t>
            </a:r>
            <a:r>
              <a:rPr sz="1300" spc="-55" dirty="0">
                <a:latin typeface="Arial"/>
                <a:cs typeface="Arial"/>
              </a:rPr>
              <a:t>classroom”</a:t>
            </a:r>
            <a:endParaRPr sz="13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40"/>
              </a:spcBef>
              <a:buChar char="•"/>
              <a:tabLst>
                <a:tab pos="240665" algn="l"/>
                <a:tab pos="241300" algn="l"/>
              </a:tabLst>
            </a:pPr>
            <a:r>
              <a:rPr sz="1300" spc="-55" dirty="0">
                <a:latin typeface="Arial"/>
                <a:cs typeface="Arial"/>
              </a:rPr>
              <a:t>“Peer </a:t>
            </a:r>
            <a:r>
              <a:rPr sz="1300" spc="-70" dirty="0">
                <a:latin typeface="Arial"/>
                <a:cs typeface="Arial"/>
              </a:rPr>
              <a:t>coaching </a:t>
            </a:r>
            <a:r>
              <a:rPr sz="1300" spc="-125" dirty="0">
                <a:latin typeface="Arial"/>
                <a:cs typeface="Arial"/>
              </a:rPr>
              <a:t>as </a:t>
            </a:r>
            <a:r>
              <a:rPr sz="1300" spc="-105" dirty="0">
                <a:latin typeface="Arial"/>
                <a:cs typeface="Arial"/>
              </a:rPr>
              <a:t>a </a:t>
            </a:r>
            <a:r>
              <a:rPr sz="1300" spc="-60" dirty="0">
                <a:latin typeface="Arial"/>
                <a:cs typeface="Arial"/>
              </a:rPr>
              <a:t>sustainable </a:t>
            </a:r>
            <a:r>
              <a:rPr sz="1300" spc="-75" dirty="0">
                <a:latin typeface="Arial"/>
                <a:cs typeface="Arial"/>
              </a:rPr>
              <a:t>source </a:t>
            </a:r>
            <a:r>
              <a:rPr sz="1300" spc="-10" dirty="0">
                <a:latin typeface="Arial"/>
                <a:cs typeface="Arial"/>
              </a:rPr>
              <a:t>of </a:t>
            </a:r>
            <a:r>
              <a:rPr sz="1300" spc="-55" dirty="0">
                <a:latin typeface="Arial"/>
                <a:cs typeface="Arial"/>
              </a:rPr>
              <a:t>professional</a:t>
            </a:r>
            <a:r>
              <a:rPr sz="1300" spc="150" dirty="0">
                <a:latin typeface="Arial"/>
                <a:cs typeface="Arial"/>
              </a:rPr>
              <a:t> </a:t>
            </a:r>
            <a:r>
              <a:rPr sz="1300" spc="-30" dirty="0">
                <a:latin typeface="Arial"/>
                <a:cs typeface="Arial"/>
              </a:rPr>
              <a:t>development”</a:t>
            </a:r>
            <a:endParaRPr sz="1300" dirty="0">
              <a:latin typeface="Arial"/>
              <a:cs typeface="Arial"/>
            </a:endParaRPr>
          </a:p>
          <a:p>
            <a:pPr marL="279400" indent="-266700">
              <a:lnSpc>
                <a:spcPct val="100000"/>
              </a:lnSpc>
              <a:spcBef>
                <a:spcPts val="530"/>
              </a:spcBef>
              <a:buChar char="•"/>
              <a:tabLst>
                <a:tab pos="278765" algn="l"/>
                <a:tab pos="279400" algn="l"/>
              </a:tabLst>
            </a:pPr>
            <a:r>
              <a:rPr sz="1300" spc="-40" dirty="0">
                <a:latin typeface="Arial"/>
                <a:cs typeface="Arial"/>
              </a:rPr>
              <a:t>“Multiculturalism-Teacher’s </a:t>
            </a:r>
            <a:r>
              <a:rPr sz="1300" spc="-35" dirty="0">
                <a:latin typeface="Arial"/>
                <a:cs typeface="Arial"/>
              </a:rPr>
              <a:t>role </a:t>
            </a:r>
            <a:r>
              <a:rPr sz="1300" spc="-20" dirty="0">
                <a:latin typeface="Arial"/>
                <a:cs typeface="Arial"/>
              </a:rPr>
              <a:t>in the </a:t>
            </a:r>
            <a:r>
              <a:rPr sz="1300" spc="-30" dirty="0">
                <a:latin typeface="Arial"/>
                <a:cs typeface="Arial"/>
              </a:rPr>
              <a:t>integration </a:t>
            </a:r>
            <a:r>
              <a:rPr sz="1300" spc="-10" dirty="0">
                <a:latin typeface="Arial"/>
                <a:cs typeface="Arial"/>
              </a:rPr>
              <a:t>of </a:t>
            </a:r>
            <a:r>
              <a:rPr sz="1300" spc="-35" dirty="0">
                <a:latin typeface="Arial"/>
                <a:cs typeface="Arial"/>
              </a:rPr>
              <a:t>immigrant</a:t>
            </a:r>
            <a:r>
              <a:rPr sz="1300" spc="-180" dirty="0">
                <a:latin typeface="Arial"/>
                <a:cs typeface="Arial"/>
              </a:rPr>
              <a:t> </a:t>
            </a:r>
            <a:r>
              <a:rPr sz="1300" spc="-20" dirty="0">
                <a:latin typeface="Arial"/>
                <a:cs typeface="Arial"/>
              </a:rPr>
              <a:t>children”;</a:t>
            </a:r>
            <a:endParaRPr sz="1300" dirty="0">
              <a:latin typeface="Arial"/>
              <a:cs typeface="Arial"/>
            </a:endParaRPr>
          </a:p>
          <a:p>
            <a:pPr marL="279400" indent="-266700">
              <a:lnSpc>
                <a:spcPct val="100000"/>
              </a:lnSpc>
              <a:spcBef>
                <a:spcPts val="525"/>
              </a:spcBef>
              <a:buChar char="•"/>
              <a:tabLst>
                <a:tab pos="278765" algn="l"/>
                <a:tab pos="279400" algn="l"/>
              </a:tabLst>
            </a:pPr>
            <a:r>
              <a:rPr sz="1300" spc="-35" dirty="0">
                <a:latin typeface="Arial"/>
                <a:cs typeface="Arial"/>
              </a:rPr>
              <a:t>“Emotional </a:t>
            </a:r>
            <a:r>
              <a:rPr sz="1300" spc="-90" dirty="0">
                <a:latin typeface="Arial"/>
                <a:cs typeface="Arial"/>
              </a:rPr>
              <a:t>Ecology </a:t>
            </a:r>
            <a:r>
              <a:rPr sz="1300" spc="-80" dirty="0">
                <a:latin typeface="Arial"/>
                <a:cs typeface="Arial"/>
              </a:rPr>
              <a:t>e</a:t>
            </a:r>
            <a:r>
              <a:rPr sz="1300" spc="-20" dirty="0">
                <a:latin typeface="Arial"/>
                <a:cs typeface="Arial"/>
              </a:rPr>
              <a:t> </a:t>
            </a:r>
            <a:r>
              <a:rPr sz="1300" spc="-35" dirty="0">
                <a:latin typeface="Arial"/>
                <a:cs typeface="Arial"/>
              </a:rPr>
              <a:t>Mindfulness”;</a:t>
            </a:r>
            <a:endParaRPr sz="13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40"/>
              </a:spcBef>
              <a:buChar char="•"/>
              <a:tabLst>
                <a:tab pos="240665" algn="l"/>
                <a:tab pos="241300" algn="l"/>
              </a:tabLst>
            </a:pPr>
            <a:r>
              <a:rPr sz="1300" spc="-30" dirty="0">
                <a:latin typeface="Arial"/>
                <a:cs typeface="Arial"/>
              </a:rPr>
              <a:t>“New </a:t>
            </a:r>
            <a:r>
              <a:rPr sz="1300" spc="-70" dirty="0">
                <a:latin typeface="Arial"/>
                <a:cs typeface="Arial"/>
              </a:rPr>
              <a:t>Learning </a:t>
            </a:r>
            <a:r>
              <a:rPr sz="1300" spc="-45" dirty="0">
                <a:latin typeface="Arial"/>
                <a:cs typeface="Arial"/>
              </a:rPr>
              <a:t>environments- </a:t>
            </a:r>
            <a:r>
              <a:rPr sz="1300" spc="-40" dirty="0">
                <a:latin typeface="Arial"/>
                <a:cs typeface="Arial"/>
              </a:rPr>
              <a:t>What </a:t>
            </a:r>
            <a:r>
              <a:rPr sz="1300" spc="-35" dirty="0">
                <a:latin typeface="Arial"/>
                <a:cs typeface="Arial"/>
              </a:rPr>
              <a:t>kind </a:t>
            </a:r>
            <a:r>
              <a:rPr sz="1300" spc="-10" dirty="0">
                <a:latin typeface="Arial"/>
                <a:cs typeface="Arial"/>
              </a:rPr>
              <a:t>of </a:t>
            </a:r>
            <a:r>
              <a:rPr sz="1300" spc="-65" dirty="0">
                <a:latin typeface="Arial"/>
                <a:cs typeface="Arial"/>
              </a:rPr>
              <a:t>school </a:t>
            </a:r>
            <a:r>
              <a:rPr sz="1300" spc="-55" dirty="0">
                <a:latin typeface="Arial"/>
                <a:cs typeface="Arial"/>
              </a:rPr>
              <a:t>we </a:t>
            </a:r>
            <a:r>
              <a:rPr sz="1300" spc="-25" dirty="0">
                <a:latin typeface="Arial"/>
                <a:cs typeface="Arial"/>
              </a:rPr>
              <a:t>build </a:t>
            </a:r>
            <a:r>
              <a:rPr sz="1300" spc="-20" dirty="0">
                <a:latin typeface="Arial"/>
                <a:cs typeface="Arial"/>
              </a:rPr>
              <a:t>in </a:t>
            </a:r>
            <a:r>
              <a:rPr sz="1300" spc="-105" dirty="0">
                <a:latin typeface="Arial"/>
                <a:cs typeface="Arial"/>
              </a:rPr>
              <a:t>a</a:t>
            </a:r>
            <a:r>
              <a:rPr sz="1300" spc="-14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future?”;</a:t>
            </a:r>
            <a:endParaRPr sz="13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har char="•"/>
              <a:tabLst>
                <a:tab pos="240665" algn="l"/>
                <a:tab pos="241300" algn="l"/>
              </a:tabLst>
            </a:pPr>
            <a:r>
              <a:rPr sz="1300" spc="-40" dirty="0">
                <a:latin typeface="Arial"/>
                <a:cs typeface="Arial"/>
              </a:rPr>
              <a:t>«Outodoor</a:t>
            </a:r>
            <a:r>
              <a:rPr sz="1300" spc="-50" dirty="0">
                <a:latin typeface="Arial"/>
                <a:cs typeface="Arial"/>
              </a:rPr>
              <a:t> </a:t>
            </a:r>
            <a:r>
              <a:rPr sz="1300" spc="-45" dirty="0">
                <a:latin typeface="Arial"/>
                <a:cs typeface="Arial"/>
              </a:rPr>
              <a:t>education»;</a:t>
            </a:r>
            <a:endParaRPr sz="13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har char="•"/>
              <a:tabLst>
                <a:tab pos="240665" algn="l"/>
                <a:tab pos="241300" algn="l"/>
              </a:tabLst>
            </a:pPr>
            <a:r>
              <a:rPr sz="1300" spc="-55" dirty="0">
                <a:latin typeface="Arial"/>
                <a:cs typeface="Arial"/>
              </a:rPr>
              <a:t>«Enterpreneurship </a:t>
            </a:r>
            <a:r>
              <a:rPr sz="1300" spc="-40" dirty="0">
                <a:latin typeface="Arial"/>
                <a:cs typeface="Arial"/>
              </a:rPr>
              <a:t>Innovation» </a:t>
            </a:r>
            <a:r>
              <a:rPr sz="1300" spc="-75" dirty="0">
                <a:latin typeface="Arial"/>
                <a:cs typeface="Arial"/>
              </a:rPr>
              <a:t>(Secondaria</a:t>
            </a:r>
            <a:r>
              <a:rPr sz="1300" spc="-30" dirty="0">
                <a:latin typeface="Arial"/>
                <a:cs typeface="Arial"/>
              </a:rPr>
              <a:t> </a:t>
            </a:r>
            <a:r>
              <a:rPr sz="1300" spc="-40" dirty="0">
                <a:latin typeface="Arial"/>
                <a:cs typeface="Arial"/>
              </a:rPr>
              <a:t>II)</a:t>
            </a:r>
            <a:endParaRPr sz="13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40"/>
              </a:spcBef>
              <a:buChar char="•"/>
              <a:tabLst>
                <a:tab pos="240665" algn="l"/>
                <a:tab pos="241300" algn="l"/>
              </a:tabLst>
            </a:pPr>
            <a:r>
              <a:rPr sz="1300" spc="-65" dirty="0">
                <a:latin typeface="Arial"/>
                <a:cs typeface="Arial"/>
              </a:rPr>
              <a:t>«Creative and </a:t>
            </a:r>
            <a:r>
              <a:rPr sz="1300" spc="-25" dirty="0">
                <a:latin typeface="Arial"/>
                <a:cs typeface="Arial"/>
              </a:rPr>
              <a:t>critical</a:t>
            </a:r>
            <a:r>
              <a:rPr sz="1300" spc="-50" dirty="0">
                <a:latin typeface="Arial"/>
                <a:cs typeface="Arial"/>
              </a:rPr>
              <a:t> </a:t>
            </a:r>
            <a:r>
              <a:rPr sz="1300" spc="-40" dirty="0">
                <a:latin typeface="Arial"/>
                <a:cs typeface="Arial"/>
              </a:rPr>
              <a:t>mind»</a:t>
            </a:r>
            <a:endParaRPr sz="13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25"/>
              </a:spcBef>
              <a:buChar char="•"/>
              <a:tabLst>
                <a:tab pos="240665" algn="l"/>
                <a:tab pos="241300" algn="l"/>
              </a:tabLst>
            </a:pPr>
            <a:r>
              <a:rPr sz="1300" spc="-70" dirty="0">
                <a:latin typeface="Arial"/>
                <a:cs typeface="Arial"/>
              </a:rPr>
              <a:t>«Get </a:t>
            </a:r>
            <a:r>
              <a:rPr sz="1300" spc="-45" dirty="0">
                <a:latin typeface="Arial"/>
                <a:cs typeface="Arial"/>
              </a:rPr>
              <a:t>up </a:t>
            </a:r>
            <a:r>
              <a:rPr sz="1300" spc="5" dirty="0">
                <a:latin typeface="Arial"/>
                <a:cs typeface="Arial"/>
              </a:rPr>
              <a:t>with </a:t>
            </a:r>
            <a:r>
              <a:rPr sz="1300" spc="-90" dirty="0">
                <a:latin typeface="Arial"/>
                <a:cs typeface="Arial"/>
              </a:rPr>
              <a:t>Science»</a:t>
            </a:r>
            <a:r>
              <a:rPr sz="1300" spc="-100" dirty="0">
                <a:latin typeface="Arial"/>
                <a:cs typeface="Arial"/>
              </a:rPr>
              <a:t> </a:t>
            </a:r>
            <a:r>
              <a:rPr sz="1300" spc="-95" dirty="0">
                <a:latin typeface="Arial"/>
                <a:cs typeface="Arial"/>
              </a:rPr>
              <a:t>(IC)</a:t>
            </a:r>
            <a:endParaRPr sz="13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har char="•"/>
              <a:tabLst>
                <a:tab pos="240665" algn="l"/>
                <a:tab pos="241300" algn="l"/>
              </a:tabLst>
            </a:pPr>
            <a:r>
              <a:rPr sz="1300" spc="-90" dirty="0">
                <a:latin typeface="Arial"/>
                <a:cs typeface="Arial"/>
              </a:rPr>
              <a:t>«Every </a:t>
            </a:r>
            <a:r>
              <a:rPr sz="1300" spc="-25" dirty="0">
                <a:latin typeface="Arial"/>
                <a:cs typeface="Arial"/>
              </a:rPr>
              <a:t>pupil </a:t>
            </a:r>
            <a:r>
              <a:rPr sz="1300" spc="-70" dirty="0">
                <a:latin typeface="Arial"/>
                <a:cs typeface="Arial"/>
              </a:rPr>
              <a:t>is </a:t>
            </a:r>
            <a:r>
              <a:rPr sz="1300" spc="-15" dirty="0">
                <a:latin typeface="Arial"/>
                <a:cs typeface="Arial"/>
              </a:rPr>
              <a:t>important </a:t>
            </a:r>
            <a:r>
              <a:rPr sz="1300" spc="-80" dirty="0">
                <a:latin typeface="Arial"/>
                <a:cs typeface="Arial"/>
              </a:rPr>
              <a:t>– </a:t>
            </a:r>
            <a:r>
              <a:rPr sz="1300" spc="-70" dirty="0">
                <a:latin typeface="Arial"/>
                <a:cs typeface="Arial"/>
              </a:rPr>
              <a:t>special </a:t>
            </a:r>
            <a:r>
              <a:rPr sz="1300" spc="-45" dirty="0">
                <a:latin typeface="Arial"/>
                <a:cs typeface="Arial"/>
              </a:rPr>
              <a:t>education </a:t>
            </a:r>
            <a:r>
              <a:rPr sz="1300" spc="-20" dirty="0">
                <a:latin typeface="Arial"/>
                <a:cs typeface="Arial"/>
              </a:rPr>
              <a:t>in </a:t>
            </a:r>
            <a:r>
              <a:rPr sz="1300" spc="-60" dirty="0">
                <a:latin typeface="Arial"/>
                <a:cs typeface="Arial"/>
              </a:rPr>
              <a:t>Finland </a:t>
            </a:r>
            <a:r>
              <a:rPr sz="1300" spc="-65" dirty="0">
                <a:latin typeface="Arial"/>
                <a:cs typeface="Arial"/>
              </a:rPr>
              <a:t>and </a:t>
            </a:r>
            <a:r>
              <a:rPr sz="1300" spc="-20" dirty="0">
                <a:latin typeface="Arial"/>
                <a:cs typeface="Arial"/>
              </a:rPr>
              <a:t>in</a:t>
            </a:r>
            <a:r>
              <a:rPr sz="1300" spc="-25" dirty="0">
                <a:latin typeface="Arial"/>
                <a:cs typeface="Arial"/>
              </a:rPr>
              <a:t> </a:t>
            </a:r>
            <a:r>
              <a:rPr sz="1300" spc="-75" dirty="0">
                <a:latin typeface="Arial"/>
                <a:cs typeface="Arial"/>
              </a:rPr>
              <a:t>Europe»</a:t>
            </a:r>
            <a:endParaRPr sz="13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40"/>
              </a:spcBef>
              <a:buChar char="•"/>
              <a:tabLst>
                <a:tab pos="240665" algn="l"/>
                <a:tab pos="241300" algn="l"/>
              </a:tabLst>
            </a:pPr>
            <a:r>
              <a:rPr sz="1300" spc="-35" dirty="0">
                <a:latin typeface="Arial"/>
                <a:cs typeface="Arial"/>
              </a:rPr>
              <a:t>«Modern </a:t>
            </a:r>
            <a:r>
              <a:rPr sz="1300" spc="-65" dirty="0">
                <a:latin typeface="Arial"/>
                <a:cs typeface="Arial"/>
              </a:rPr>
              <a:t>school</a:t>
            </a:r>
            <a:r>
              <a:rPr sz="1300" spc="-50" dirty="0">
                <a:latin typeface="Arial"/>
                <a:cs typeface="Arial"/>
              </a:rPr>
              <a:t> </a:t>
            </a:r>
            <a:r>
              <a:rPr sz="1300" spc="-55" dirty="0">
                <a:latin typeface="Arial"/>
                <a:cs typeface="Arial"/>
              </a:rPr>
              <a:t>leadership»</a:t>
            </a:r>
            <a:endParaRPr sz="13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sz="1600" b="1" spc="-20" dirty="0">
                <a:latin typeface="Trebuchet MS"/>
                <a:cs typeface="Trebuchet MS"/>
              </a:rPr>
              <a:t>I </a:t>
            </a:r>
            <a:r>
              <a:rPr sz="1600" b="1" spc="-80" dirty="0">
                <a:latin typeface="Trebuchet MS"/>
                <a:cs typeface="Trebuchet MS"/>
              </a:rPr>
              <a:t>CORSI </a:t>
            </a:r>
            <a:r>
              <a:rPr sz="1600" b="1" spc="-45" dirty="0">
                <a:latin typeface="Trebuchet MS"/>
                <a:cs typeface="Trebuchet MS"/>
              </a:rPr>
              <a:t>SONO </a:t>
            </a:r>
            <a:r>
              <a:rPr sz="1600" b="1" spc="-25" dirty="0">
                <a:latin typeface="Trebuchet MS"/>
                <a:cs typeface="Trebuchet MS"/>
              </a:rPr>
              <a:t>IN</a:t>
            </a:r>
            <a:r>
              <a:rPr sz="1600" b="1" spc="-335" dirty="0">
                <a:latin typeface="Trebuchet MS"/>
                <a:cs typeface="Trebuchet MS"/>
              </a:rPr>
              <a:t> </a:t>
            </a:r>
            <a:r>
              <a:rPr sz="1600" b="1" spc="-75" dirty="0">
                <a:latin typeface="Trebuchet MS"/>
                <a:cs typeface="Trebuchet MS"/>
              </a:rPr>
              <a:t>LINGUA </a:t>
            </a:r>
            <a:r>
              <a:rPr sz="1600" b="1" spc="-95" dirty="0">
                <a:latin typeface="Trebuchet MS"/>
                <a:cs typeface="Trebuchet MS"/>
              </a:rPr>
              <a:t>INGLESE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2192000" cy="12707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59352" y="876300"/>
            <a:ext cx="4158996" cy="12313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89876" y="876300"/>
            <a:ext cx="847344" cy="12313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508747" y="876300"/>
            <a:ext cx="853440" cy="12313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293234" y="1004773"/>
            <a:ext cx="346138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220" dirty="0">
                <a:solidFill>
                  <a:srgbClr val="C00000"/>
                </a:solidFill>
                <a:latin typeface="Trebuchet MS"/>
                <a:cs typeface="Trebuchet MS"/>
              </a:rPr>
              <a:t>Disseminazione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2048" y="1831035"/>
            <a:ext cx="11109325" cy="42157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375"/>
              </a:lnSpc>
              <a:spcBef>
                <a:spcPts val="95"/>
              </a:spcBef>
            </a:pPr>
            <a:r>
              <a:rPr sz="2200" spc="-220" dirty="0">
                <a:latin typeface="Arial"/>
                <a:cs typeface="Arial"/>
              </a:rPr>
              <a:t>Le </a:t>
            </a:r>
            <a:r>
              <a:rPr sz="2200" spc="-110" dirty="0">
                <a:latin typeface="Arial"/>
                <a:cs typeface="Arial"/>
              </a:rPr>
              <a:t>competenze </a:t>
            </a:r>
            <a:r>
              <a:rPr sz="2200" spc="-85" dirty="0">
                <a:latin typeface="Arial"/>
                <a:cs typeface="Arial"/>
              </a:rPr>
              <a:t>acquisite </a:t>
            </a:r>
            <a:r>
              <a:rPr sz="2200" spc="-125" dirty="0">
                <a:latin typeface="Arial"/>
                <a:cs typeface="Arial"/>
              </a:rPr>
              <a:t>da </a:t>
            </a:r>
            <a:r>
              <a:rPr sz="2200" spc="-85" dirty="0">
                <a:latin typeface="Arial"/>
                <a:cs typeface="Arial"/>
              </a:rPr>
              <a:t>ogni </a:t>
            </a:r>
            <a:r>
              <a:rPr sz="2200" spc="-70" dirty="0">
                <a:latin typeface="Arial"/>
                <a:cs typeface="Arial"/>
              </a:rPr>
              <a:t>partecipante durante </a:t>
            </a:r>
            <a:r>
              <a:rPr sz="2200" spc="15" dirty="0">
                <a:latin typeface="Arial"/>
                <a:cs typeface="Arial"/>
              </a:rPr>
              <a:t>i </a:t>
            </a:r>
            <a:r>
              <a:rPr sz="2200" spc="-105" dirty="0">
                <a:latin typeface="Arial"/>
                <a:cs typeface="Arial"/>
              </a:rPr>
              <a:t>corsi </a:t>
            </a:r>
            <a:r>
              <a:rPr sz="2200" spc="-30" dirty="0">
                <a:latin typeface="Arial"/>
                <a:cs typeface="Arial"/>
              </a:rPr>
              <a:t>di </a:t>
            </a:r>
            <a:r>
              <a:rPr sz="2200" spc="-80" dirty="0">
                <a:latin typeface="Arial"/>
                <a:cs typeface="Arial"/>
              </a:rPr>
              <a:t>formazione </a:t>
            </a:r>
            <a:r>
              <a:rPr sz="2200" spc="-130" dirty="0">
                <a:latin typeface="Arial"/>
                <a:cs typeface="Arial"/>
              </a:rPr>
              <a:t>e </a:t>
            </a:r>
            <a:r>
              <a:rPr sz="2200" spc="-60" dirty="0">
                <a:latin typeface="Arial"/>
                <a:cs typeface="Arial"/>
              </a:rPr>
              <a:t>le </a:t>
            </a:r>
            <a:r>
              <a:rPr sz="2200" spc="-20" dirty="0">
                <a:latin typeface="Arial"/>
                <a:cs typeface="Arial"/>
              </a:rPr>
              <a:t>attività </a:t>
            </a:r>
            <a:r>
              <a:rPr sz="2200" spc="-30" dirty="0">
                <a:latin typeface="Arial"/>
                <a:cs typeface="Arial"/>
              </a:rPr>
              <a:t>di</a:t>
            </a:r>
            <a:r>
              <a:rPr sz="2200" spc="-409" dirty="0">
                <a:latin typeface="Arial"/>
                <a:cs typeface="Arial"/>
              </a:rPr>
              <a:t> </a:t>
            </a:r>
            <a:r>
              <a:rPr sz="2200" spc="-35" dirty="0">
                <a:latin typeface="Arial"/>
                <a:cs typeface="Arial"/>
              </a:rPr>
              <a:t>job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ts val="2375"/>
              </a:lnSpc>
            </a:pPr>
            <a:r>
              <a:rPr sz="2200" spc="-105" dirty="0">
                <a:latin typeface="Arial"/>
                <a:cs typeface="Arial"/>
              </a:rPr>
              <a:t>shadowing </a:t>
            </a:r>
            <a:r>
              <a:rPr sz="2200" spc="-85" dirty="0">
                <a:latin typeface="Arial"/>
                <a:cs typeface="Arial"/>
              </a:rPr>
              <a:t>dovranno </a:t>
            </a:r>
            <a:r>
              <a:rPr sz="2200" spc="-145" dirty="0">
                <a:latin typeface="Arial"/>
                <a:cs typeface="Arial"/>
              </a:rPr>
              <a:t>essere</a:t>
            </a:r>
            <a:r>
              <a:rPr sz="2200" spc="-160" dirty="0">
                <a:latin typeface="Arial"/>
                <a:cs typeface="Arial"/>
              </a:rPr>
              <a:t> </a:t>
            </a:r>
            <a:r>
              <a:rPr sz="2200" spc="-95" dirty="0">
                <a:latin typeface="Arial"/>
                <a:cs typeface="Arial"/>
              </a:rPr>
              <a:t>condivise:</a:t>
            </a:r>
            <a:endParaRPr sz="2200">
              <a:latin typeface="Arial"/>
              <a:cs typeface="Arial"/>
            </a:endParaRPr>
          </a:p>
          <a:p>
            <a:pPr marL="12700" marR="5715" indent="62230" algn="just">
              <a:lnSpc>
                <a:spcPct val="80000"/>
              </a:lnSpc>
              <a:spcBef>
                <a:spcPts val="1000"/>
              </a:spcBef>
              <a:buClr>
                <a:srgbClr val="000000"/>
              </a:buClr>
              <a:buFont typeface="Arial"/>
              <a:buAutoNum type="alphaUcPeriod"/>
              <a:tabLst>
                <a:tab pos="374650" algn="l"/>
              </a:tabLst>
            </a:pPr>
            <a:r>
              <a:rPr sz="2200" b="1" spc="-150" dirty="0">
                <a:solidFill>
                  <a:srgbClr val="C00000"/>
                </a:solidFill>
                <a:latin typeface="Trebuchet MS"/>
                <a:cs typeface="Trebuchet MS"/>
              </a:rPr>
              <a:t>Formazione </a:t>
            </a:r>
            <a:r>
              <a:rPr sz="2200" b="1" spc="-130" dirty="0">
                <a:solidFill>
                  <a:srgbClr val="C00000"/>
                </a:solidFill>
                <a:latin typeface="Trebuchet MS"/>
                <a:cs typeface="Trebuchet MS"/>
              </a:rPr>
              <a:t>tra </a:t>
            </a:r>
            <a:r>
              <a:rPr sz="2200" b="1" spc="-120" dirty="0">
                <a:solidFill>
                  <a:srgbClr val="C00000"/>
                </a:solidFill>
                <a:latin typeface="Trebuchet MS"/>
                <a:cs typeface="Trebuchet MS"/>
              </a:rPr>
              <a:t>i </a:t>
            </a:r>
            <a:r>
              <a:rPr sz="2200" b="1" spc="-125" dirty="0">
                <a:solidFill>
                  <a:srgbClr val="C00000"/>
                </a:solidFill>
                <a:latin typeface="Trebuchet MS"/>
                <a:cs typeface="Trebuchet MS"/>
              </a:rPr>
              <a:t>membri del </a:t>
            </a:r>
            <a:r>
              <a:rPr sz="2200" b="1" spc="-130" dirty="0">
                <a:solidFill>
                  <a:srgbClr val="C00000"/>
                </a:solidFill>
                <a:latin typeface="Trebuchet MS"/>
                <a:cs typeface="Trebuchet MS"/>
              </a:rPr>
              <a:t>Consorzio </a:t>
            </a:r>
            <a:r>
              <a:rPr sz="2200" spc="-80" dirty="0">
                <a:latin typeface="Arial"/>
                <a:cs typeface="Arial"/>
              </a:rPr>
              <a:t>attraverso </a:t>
            </a:r>
            <a:r>
              <a:rPr sz="2200" spc="-105" dirty="0">
                <a:latin typeface="Arial"/>
                <a:cs typeface="Arial"/>
              </a:rPr>
              <a:t>workshops </a:t>
            </a:r>
            <a:r>
              <a:rPr sz="2200" spc="-55" dirty="0">
                <a:latin typeface="Arial"/>
                <a:cs typeface="Arial"/>
              </a:rPr>
              <a:t>coordinati </a:t>
            </a:r>
            <a:r>
              <a:rPr sz="2200" spc="-155" dirty="0">
                <a:latin typeface="Arial"/>
                <a:cs typeface="Arial"/>
              </a:rPr>
              <a:t>dall’USR </a:t>
            </a:r>
            <a:r>
              <a:rPr sz="2200" spc="-85" dirty="0">
                <a:latin typeface="Arial"/>
                <a:cs typeface="Arial"/>
              </a:rPr>
              <a:t>Piemonte, </a:t>
            </a:r>
            <a:r>
              <a:rPr sz="2200" spc="-30" dirty="0">
                <a:latin typeface="Arial"/>
                <a:cs typeface="Arial"/>
              </a:rPr>
              <a:t>in  </a:t>
            </a:r>
            <a:r>
              <a:rPr sz="2200" spc="-70" dirty="0">
                <a:latin typeface="Arial"/>
                <a:cs typeface="Arial"/>
              </a:rPr>
              <a:t>modo </a:t>
            </a:r>
            <a:r>
              <a:rPr sz="2200" spc="-125" dirty="0">
                <a:latin typeface="Arial"/>
                <a:cs typeface="Arial"/>
              </a:rPr>
              <a:t>da </a:t>
            </a:r>
            <a:r>
              <a:rPr sz="2200" spc="-85" dirty="0">
                <a:latin typeface="Arial"/>
                <a:cs typeface="Arial"/>
              </a:rPr>
              <a:t>consentire </a:t>
            </a:r>
            <a:r>
              <a:rPr sz="2200" spc="-80" dirty="0">
                <a:latin typeface="Arial"/>
                <a:cs typeface="Arial"/>
              </a:rPr>
              <a:t>la </a:t>
            </a:r>
            <a:r>
              <a:rPr sz="2200" spc="-60" dirty="0">
                <a:latin typeface="Arial"/>
                <a:cs typeface="Arial"/>
              </a:rPr>
              <a:t>circolarità </a:t>
            </a:r>
            <a:r>
              <a:rPr sz="2200" spc="-65" dirty="0">
                <a:latin typeface="Arial"/>
                <a:cs typeface="Arial"/>
              </a:rPr>
              <a:t>delle </a:t>
            </a:r>
            <a:r>
              <a:rPr sz="2200" spc="-110" dirty="0">
                <a:latin typeface="Arial"/>
                <a:cs typeface="Arial"/>
              </a:rPr>
              <a:t>competenze </a:t>
            </a:r>
            <a:r>
              <a:rPr sz="2200" spc="-85" dirty="0">
                <a:latin typeface="Arial"/>
                <a:cs typeface="Arial"/>
              </a:rPr>
              <a:t>acquisite </a:t>
            </a:r>
            <a:r>
              <a:rPr sz="2200" spc="-135" dirty="0">
                <a:latin typeface="Arial"/>
                <a:cs typeface="Arial"/>
              </a:rPr>
              <a:t>e </a:t>
            </a:r>
            <a:r>
              <a:rPr sz="2200" spc="-70" dirty="0">
                <a:latin typeface="Arial"/>
                <a:cs typeface="Arial"/>
              </a:rPr>
              <a:t>farne </a:t>
            </a:r>
            <a:r>
              <a:rPr sz="2200" spc="-40" dirty="0">
                <a:latin typeface="Arial"/>
                <a:cs typeface="Arial"/>
              </a:rPr>
              <a:t>patrimonio</a:t>
            </a:r>
            <a:r>
              <a:rPr sz="2200" spc="-240" dirty="0">
                <a:latin typeface="Arial"/>
                <a:cs typeface="Arial"/>
              </a:rPr>
              <a:t> </a:t>
            </a:r>
            <a:r>
              <a:rPr sz="2200" spc="-100" dirty="0">
                <a:latin typeface="Arial"/>
                <a:cs typeface="Arial"/>
              </a:rPr>
              <a:t>comune.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lphaUcPeriod"/>
            </a:pPr>
            <a:endParaRPr sz="2200">
              <a:latin typeface="Times New Roman"/>
              <a:cs typeface="Times New Roman"/>
            </a:endParaRPr>
          </a:p>
          <a:p>
            <a:pPr marL="12700" marR="5080" algn="just">
              <a:lnSpc>
                <a:spcPts val="2110"/>
              </a:lnSpc>
              <a:spcBef>
                <a:spcPts val="1570"/>
              </a:spcBef>
              <a:buClr>
                <a:srgbClr val="000000"/>
              </a:buClr>
              <a:buFont typeface="Arial"/>
              <a:buAutoNum type="alphaUcPeriod"/>
              <a:tabLst>
                <a:tab pos="394335" algn="l"/>
              </a:tabLst>
            </a:pPr>
            <a:r>
              <a:rPr sz="2200" b="1" spc="-145" dirty="0">
                <a:solidFill>
                  <a:srgbClr val="C00000"/>
                </a:solidFill>
                <a:latin typeface="Trebuchet MS"/>
                <a:cs typeface="Trebuchet MS"/>
              </a:rPr>
              <a:t>Formazione </a:t>
            </a:r>
            <a:r>
              <a:rPr sz="2200" b="1" spc="-135" dirty="0">
                <a:solidFill>
                  <a:srgbClr val="C00000"/>
                </a:solidFill>
                <a:latin typeface="Trebuchet MS"/>
                <a:cs typeface="Trebuchet MS"/>
              </a:rPr>
              <a:t>all’interno </a:t>
            </a:r>
            <a:r>
              <a:rPr sz="2200" b="1" spc="-110" dirty="0">
                <a:solidFill>
                  <a:srgbClr val="C00000"/>
                </a:solidFill>
                <a:latin typeface="Trebuchet MS"/>
                <a:cs typeface="Trebuchet MS"/>
              </a:rPr>
              <a:t>di </a:t>
            </a:r>
            <a:r>
              <a:rPr sz="2200" b="1" spc="-100" dirty="0">
                <a:solidFill>
                  <a:srgbClr val="C00000"/>
                </a:solidFill>
                <a:latin typeface="Trebuchet MS"/>
                <a:cs typeface="Trebuchet MS"/>
              </a:rPr>
              <a:t>ogni Istituto </a:t>
            </a:r>
            <a:r>
              <a:rPr sz="2200" spc="-90" dirty="0">
                <a:latin typeface="Arial"/>
                <a:cs typeface="Arial"/>
              </a:rPr>
              <a:t>finalizzata </a:t>
            </a:r>
            <a:r>
              <a:rPr sz="2200" spc="-120" dirty="0">
                <a:latin typeface="Arial"/>
                <a:cs typeface="Arial"/>
              </a:rPr>
              <a:t>ad </a:t>
            </a:r>
            <a:r>
              <a:rPr sz="2200" spc="-100" dirty="0">
                <a:latin typeface="Arial"/>
                <a:cs typeface="Arial"/>
              </a:rPr>
              <a:t>avviare </a:t>
            </a:r>
            <a:r>
              <a:rPr sz="2200" spc="-95" dirty="0">
                <a:latin typeface="Arial"/>
                <a:cs typeface="Arial"/>
              </a:rPr>
              <a:t>percorsi </a:t>
            </a:r>
            <a:r>
              <a:rPr sz="2200" spc="-30" dirty="0">
                <a:latin typeface="Arial"/>
                <a:cs typeface="Arial"/>
              </a:rPr>
              <a:t>di </a:t>
            </a:r>
            <a:r>
              <a:rPr sz="2200" spc="-95" dirty="0">
                <a:latin typeface="Arial"/>
                <a:cs typeface="Arial"/>
              </a:rPr>
              <a:t>innovazione </a:t>
            </a:r>
            <a:r>
              <a:rPr sz="2200" spc="-130" dirty="0">
                <a:latin typeface="Arial"/>
                <a:cs typeface="Arial"/>
              </a:rPr>
              <a:t>e  </a:t>
            </a:r>
            <a:r>
              <a:rPr sz="2200" spc="-60" dirty="0">
                <a:latin typeface="Arial"/>
                <a:cs typeface="Arial"/>
              </a:rPr>
              <a:t>miglioramento, </a:t>
            </a:r>
            <a:r>
              <a:rPr sz="2200" spc="-110" dirty="0">
                <a:latin typeface="Arial"/>
                <a:cs typeface="Arial"/>
              </a:rPr>
              <a:t>avvalendosi </a:t>
            </a:r>
            <a:r>
              <a:rPr sz="2200" spc="-70" dirty="0">
                <a:latin typeface="Arial"/>
                <a:cs typeface="Arial"/>
              </a:rPr>
              <a:t>del </a:t>
            </a:r>
            <a:r>
              <a:rPr sz="2200" spc="-60" dirty="0">
                <a:latin typeface="Arial"/>
                <a:cs typeface="Arial"/>
              </a:rPr>
              <a:t>supporto </a:t>
            </a:r>
            <a:r>
              <a:rPr sz="2200" spc="-70" dirty="0">
                <a:latin typeface="Arial"/>
                <a:cs typeface="Arial"/>
              </a:rPr>
              <a:t>del </a:t>
            </a:r>
            <a:r>
              <a:rPr sz="2200" spc="-100" dirty="0">
                <a:latin typeface="Arial"/>
                <a:cs typeface="Arial"/>
              </a:rPr>
              <a:t>personale </a:t>
            </a:r>
            <a:r>
              <a:rPr sz="2200" spc="-35" dirty="0">
                <a:latin typeface="Arial"/>
                <a:cs typeface="Arial"/>
              </a:rPr>
              <a:t>interno </a:t>
            </a:r>
            <a:r>
              <a:rPr sz="2200" spc="-80" dirty="0">
                <a:latin typeface="Arial"/>
                <a:cs typeface="Arial"/>
              </a:rPr>
              <a:t>alla </a:t>
            </a:r>
            <a:r>
              <a:rPr sz="2200" spc="-125" dirty="0">
                <a:latin typeface="Arial"/>
                <a:cs typeface="Arial"/>
              </a:rPr>
              <a:t>scuola che ha </a:t>
            </a:r>
            <a:r>
              <a:rPr sz="2200" spc="-65" dirty="0">
                <a:latin typeface="Arial"/>
                <a:cs typeface="Arial"/>
              </a:rPr>
              <a:t>partecipato </a:t>
            </a:r>
            <a:r>
              <a:rPr sz="2200" spc="-70" dirty="0">
                <a:latin typeface="Arial"/>
                <a:cs typeface="Arial"/>
              </a:rPr>
              <a:t>alle  </a:t>
            </a:r>
            <a:r>
              <a:rPr sz="2200" spc="-35" dirty="0">
                <a:latin typeface="Arial"/>
                <a:cs typeface="Arial"/>
              </a:rPr>
              <a:t>mobilità </a:t>
            </a:r>
            <a:r>
              <a:rPr sz="2200" spc="-135" dirty="0">
                <a:latin typeface="Arial"/>
                <a:cs typeface="Arial"/>
              </a:rPr>
              <a:t>e </a:t>
            </a:r>
            <a:r>
              <a:rPr sz="2200" spc="-75" dirty="0">
                <a:latin typeface="Arial"/>
                <a:cs typeface="Arial"/>
              </a:rPr>
              <a:t>della </a:t>
            </a:r>
            <a:r>
              <a:rPr sz="2200" spc="-135" dirty="0">
                <a:latin typeface="Arial"/>
                <a:cs typeface="Arial"/>
              </a:rPr>
              <a:t>consulenza </a:t>
            </a:r>
            <a:r>
              <a:rPr sz="2200" spc="-70" dirty="0">
                <a:latin typeface="Arial"/>
                <a:cs typeface="Arial"/>
              </a:rPr>
              <a:t>del </a:t>
            </a:r>
            <a:r>
              <a:rPr sz="2200" spc="-75" dirty="0">
                <a:latin typeface="Arial"/>
                <a:cs typeface="Arial"/>
              </a:rPr>
              <a:t>team </a:t>
            </a:r>
            <a:r>
              <a:rPr sz="2200" spc="-120" dirty="0">
                <a:latin typeface="Arial"/>
                <a:cs typeface="Arial"/>
              </a:rPr>
              <a:t>pedagogico</a:t>
            </a:r>
            <a:r>
              <a:rPr sz="2200" spc="-195" dirty="0">
                <a:latin typeface="Arial"/>
                <a:cs typeface="Arial"/>
              </a:rPr>
              <a:t> </a:t>
            </a:r>
            <a:r>
              <a:rPr sz="2200" spc="-80" dirty="0">
                <a:latin typeface="Arial"/>
                <a:cs typeface="Arial"/>
              </a:rPr>
              <a:t>regionale.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lphaUcPeriod"/>
            </a:pPr>
            <a:endParaRPr sz="2200">
              <a:latin typeface="Times New Roman"/>
              <a:cs typeface="Times New Roman"/>
            </a:endParaRPr>
          </a:p>
          <a:p>
            <a:pPr marL="12700" marR="5715" algn="just">
              <a:lnSpc>
                <a:spcPts val="2110"/>
              </a:lnSpc>
              <a:spcBef>
                <a:spcPts val="1595"/>
              </a:spcBef>
              <a:buClr>
                <a:srgbClr val="000000"/>
              </a:buClr>
              <a:buFont typeface="Arial"/>
              <a:buAutoNum type="alphaUcPeriod"/>
              <a:tabLst>
                <a:tab pos="397510" algn="l"/>
              </a:tabLst>
            </a:pPr>
            <a:r>
              <a:rPr sz="2200" b="1" spc="-120" dirty="0">
                <a:solidFill>
                  <a:srgbClr val="C00000"/>
                </a:solidFill>
                <a:latin typeface="Trebuchet MS"/>
                <a:cs typeface="Trebuchet MS"/>
              </a:rPr>
              <a:t>Seminari </a:t>
            </a:r>
            <a:r>
              <a:rPr sz="2200" b="1" spc="-90" dirty="0">
                <a:solidFill>
                  <a:srgbClr val="C00000"/>
                </a:solidFill>
                <a:latin typeface="Trebuchet MS"/>
                <a:cs typeface="Trebuchet MS"/>
              </a:rPr>
              <a:t>a </a:t>
            </a:r>
            <a:r>
              <a:rPr sz="2200" b="1" spc="-120" dirty="0">
                <a:solidFill>
                  <a:srgbClr val="C00000"/>
                </a:solidFill>
                <a:latin typeface="Trebuchet MS"/>
                <a:cs typeface="Trebuchet MS"/>
              </a:rPr>
              <a:t>livello </a:t>
            </a:r>
            <a:r>
              <a:rPr sz="2200" b="1" spc="-135" dirty="0">
                <a:solidFill>
                  <a:srgbClr val="C00000"/>
                </a:solidFill>
                <a:latin typeface="Trebuchet MS"/>
                <a:cs typeface="Trebuchet MS"/>
              </a:rPr>
              <a:t>territoriale </a:t>
            </a:r>
            <a:r>
              <a:rPr sz="2200" b="1" spc="-130" dirty="0">
                <a:solidFill>
                  <a:srgbClr val="C00000"/>
                </a:solidFill>
                <a:latin typeface="Trebuchet MS"/>
                <a:cs typeface="Trebuchet MS"/>
              </a:rPr>
              <a:t>(micro-eventi/reti </a:t>
            </a:r>
            <a:r>
              <a:rPr sz="2200" b="1" spc="-110" dirty="0">
                <a:solidFill>
                  <a:srgbClr val="C00000"/>
                </a:solidFill>
                <a:latin typeface="Trebuchet MS"/>
                <a:cs typeface="Trebuchet MS"/>
              </a:rPr>
              <a:t>di </a:t>
            </a:r>
            <a:r>
              <a:rPr sz="2200" b="1" spc="-120" dirty="0">
                <a:solidFill>
                  <a:srgbClr val="C00000"/>
                </a:solidFill>
                <a:latin typeface="Trebuchet MS"/>
                <a:cs typeface="Trebuchet MS"/>
              </a:rPr>
              <a:t>scuole)</a:t>
            </a:r>
            <a:r>
              <a:rPr sz="2200" spc="-120" dirty="0">
                <a:latin typeface="Arial"/>
                <a:cs typeface="Arial"/>
              </a:rPr>
              <a:t>, </a:t>
            </a:r>
            <a:r>
              <a:rPr sz="2200" spc="-175" dirty="0">
                <a:latin typeface="Arial"/>
                <a:cs typeface="Arial"/>
              </a:rPr>
              <a:t>a </a:t>
            </a:r>
            <a:r>
              <a:rPr sz="2200" spc="-110" dirty="0">
                <a:latin typeface="Arial"/>
                <a:cs typeface="Arial"/>
              </a:rPr>
              <a:t>cura </a:t>
            </a:r>
            <a:r>
              <a:rPr sz="2200" spc="-80" dirty="0">
                <a:latin typeface="Arial"/>
                <a:cs typeface="Arial"/>
              </a:rPr>
              <a:t>degli </a:t>
            </a:r>
            <a:r>
              <a:rPr sz="2200" spc="-5" dirty="0">
                <a:latin typeface="Arial"/>
                <a:cs typeface="Arial"/>
              </a:rPr>
              <a:t>Istituti </a:t>
            </a:r>
            <a:r>
              <a:rPr sz="2200" spc="-65" dirty="0">
                <a:latin typeface="Arial"/>
                <a:cs typeface="Arial"/>
              </a:rPr>
              <a:t>del </a:t>
            </a:r>
            <a:r>
              <a:rPr sz="2200" spc="-105" dirty="0">
                <a:latin typeface="Arial"/>
                <a:cs typeface="Arial"/>
              </a:rPr>
              <a:t>consorzio,  </a:t>
            </a:r>
            <a:r>
              <a:rPr sz="2200" spc="-114" dirty="0">
                <a:latin typeface="Arial"/>
                <a:cs typeface="Arial"/>
              </a:rPr>
              <a:t>con </a:t>
            </a:r>
            <a:r>
              <a:rPr sz="2200" spc="15" dirty="0">
                <a:latin typeface="Arial"/>
                <a:cs typeface="Arial"/>
              </a:rPr>
              <a:t>il </a:t>
            </a:r>
            <a:r>
              <a:rPr sz="2200" spc="-60" dirty="0">
                <a:latin typeface="Arial"/>
                <a:cs typeface="Arial"/>
              </a:rPr>
              <a:t>supporto </a:t>
            </a:r>
            <a:r>
              <a:rPr sz="2200" spc="-65" dirty="0">
                <a:latin typeface="Arial"/>
                <a:cs typeface="Arial"/>
              </a:rPr>
              <a:t>del </a:t>
            </a:r>
            <a:r>
              <a:rPr sz="2200" spc="-70" dirty="0">
                <a:latin typeface="Arial"/>
                <a:cs typeface="Arial"/>
              </a:rPr>
              <a:t>team </a:t>
            </a:r>
            <a:r>
              <a:rPr sz="2200" spc="-120" dirty="0">
                <a:latin typeface="Arial"/>
                <a:cs typeface="Arial"/>
              </a:rPr>
              <a:t>pedagogico </a:t>
            </a:r>
            <a:r>
              <a:rPr sz="2200" spc="-80" dirty="0">
                <a:latin typeface="Arial"/>
                <a:cs typeface="Arial"/>
              </a:rPr>
              <a:t>regionale, </a:t>
            </a:r>
            <a:r>
              <a:rPr sz="2200" spc="-60" dirty="0">
                <a:latin typeface="Arial"/>
                <a:cs typeface="Arial"/>
              </a:rPr>
              <a:t>per </a:t>
            </a:r>
            <a:r>
              <a:rPr sz="2200" spc="-80" dirty="0">
                <a:latin typeface="Arial"/>
                <a:cs typeface="Arial"/>
              </a:rPr>
              <a:t>la </a:t>
            </a:r>
            <a:r>
              <a:rPr sz="2200" spc="-105" dirty="0">
                <a:latin typeface="Arial"/>
                <a:cs typeface="Arial"/>
              </a:rPr>
              <a:t>disseminazione </a:t>
            </a:r>
            <a:r>
              <a:rPr sz="2200" spc="-60" dirty="0">
                <a:latin typeface="Arial"/>
                <a:cs typeface="Arial"/>
              </a:rPr>
              <a:t>delle </a:t>
            </a:r>
            <a:r>
              <a:rPr sz="2200" spc="-90" dirty="0">
                <a:latin typeface="Arial"/>
                <a:cs typeface="Arial"/>
              </a:rPr>
              <a:t>buone </a:t>
            </a:r>
            <a:r>
              <a:rPr sz="2200" spc="-70" dirty="0">
                <a:latin typeface="Arial"/>
                <a:cs typeface="Arial"/>
              </a:rPr>
              <a:t>pratiche </a:t>
            </a:r>
            <a:r>
              <a:rPr sz="2200" spc="-135" dirty="0">
                <a:latin typeface="Arial"/>
                <a:cs typeface="Arial"/>
              </a:rPr>
              <a:t>e  consulenza </a:t>
            </a:r>
            <a:r>
              <a:rPr sz="2200" spc="-114" dirty="0">
                <a:latin typeface="Arial"/>
                <a:cs typeface="Arial"/>
              </a:rPr>
              <a:t>ad </a:t>
            </a:r>
            <a:r>
              <a:rPr sz="2200" dirty="0">
                <a:latin typeface="Arial"/>
                <a:cs typeface="Arial"/>
              </a:rPr>
              <a:t>altri </a:t>
            </a:r>
            <a:r>
              <a:rPr sz="2200" spc="5" dirty="0">
                <a:latin typeface="Arial"/>
                <a:cs typeface="Arial"/>
              </a:rPr>
              <a:t>istituti </a:t>
            </a:r>
            <a:r>
              <a:rPr sz="2200" spc="-125" dirty="0">
                <a:latin typeface="Arial"/>
                <a:cs typeface="Arial"/>
              </a:rPr>
              <a:t>che </a:t>
            </a:r>
            <a:r>
              <a:rPr sz="2200" spc="-70" dirty="0">
                <a:latin typeface="Arial"/>
                <a:cs typeface="Arial"/>
              </a:rPr>
              <a:t>vorranno </a:t>
            </a:r>
            <a:r>
              <a:rPr sz="2200" spc="-60" dirty="0">
                <a:latin typeface="Arial"/>
                <a:cs typeface="Arial"/>
              </a:rPr>
              <a:t>intraprendere </a:t>
            </a:r>
            <a:r>
              <a:rPr sz="2200" spc="-80" dirty="0">
                <a:latin typeface="Arial"/>
                <a:cs typeface="Arial"/>
              </a:rPr>
              <a:t>la </a:t>
            </a:r>
            <a:r>
              <a:rPr sz="2200" spc="-100" dirty="0">
                <a:latin typeface="Arial"/>
                <a:cs typeface="Arial"/>
              </a:rPr>
              <a:t>strada </a:t>
            </a:r>
            <a:r>
              <a:rPr sz="2200" spc="-75" dirty="0">
                <a:latin typeface="Arial"/>
                <a:cs typeface="Arial"/>
              </a:rPr>
              <a:t>della </a:t>
            </a:r>
            <a:r>
              <a:rPr sz="2200" spc="-100" dirty="0">
                <a:latin typeface="Arial"/>
                <a:cs typeface="Arial"/>
              </a:rPr>
              <a:t>cooperazione </a:t>
            </a:r>
            <a:r>
              <a:rPr sz="2200" spc="-95" dirty="0">
                <a:latin typeface="Arial"/>
                <a:cs typeface="Arial"/>
              </a:rPr>
              <a:t>europea </a:t>
            </a:r>
            <a:r>
              <a:rPr sz="2200" spc="-135" dirty="0">
                <a:latin typeface="Arial"/>
                <a:cs typeface="Arial"/>
              </a:rPr>
              <a:t>e  </a:t>
            </a:r>
            <a:r>
              <a:rPr sz="2200" spc="-70" dirty="0">
                <a:latin typeface="Arial"/>
                <a:cs typeface="Arial"/>
              </a:rPr>
              <a:t>dell’innovazione.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545</Words>
  <Application>Microsoft Office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Trebuchet MS</vt:lpstr>
      <vt:lpstr>Wingdings</vt:lpstr>
      <vt:lpstr>Tema di Office</vt:lpstr>
      <vt:lpstr>Piano di sviluppo del progetto</vt:lpstr>
      <vt:lpstr>Durata del progetto</vt:lpstr>
      <vt:lpstr>I CORSI strutturati sono finalizzati a far acquisire competenze relative a:</vt:lpstr>
      <vt:lpstr>Disseminazione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Piano di sviluppo del progetto</dc:title>
  <dc:creator>laura riassetto</dc:creator>
  <cp:lastModifiedBy>laura riassetto</cp:lastModifiedBy>
  <cp:revision>1</cp:revision>
  <dcterms:created xsi:type="dcterms:W3CDTF">2019-10-05T20:02:27Z</dcterms:created>
  <dcterms:modified xsi:type="dcterms:W3CDTF">2019-10-05T20:04:34Z</dcterms:modified>
</cp:coreProperties>
</file>