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8-31T15:03:13.312">
    <p:pos x="6000" y="0"/>
    <p:text>-FALETTO Margherita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 con immagine">
  <p:cSld name="Diapositiva titolo con immagin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17" name="Google Shape;17;p2"/>
            <p:cNvSpPr/>
            <p:nvPr/>
          </p:nvSpPr>
          <p:spPr>
            <a:xfrm>
              <a:off x="6134100" y="2558390"/>
              <a:ext cx="6057900" cy="2717800"/>
            </a:xfrm>
            <a:custGeom>
              <a:rect b="b" l="l" r="r" t="t"/>
              <a:pathLst>
                <a:path extrusionOk="0" h="2717800" w="60579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313"/>
                  </a:srgbClr>
                </a:gs>
                <a:gs pos="100000">
                  <a:srgbClr val="4472C4">
                    <a:alpha val="40000"/>
                  </a:srgbClr>
                </a:gs>
              </a:gsLst>
              <a:lin ang="108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67070" y="5688330"/>
              <a:ext cx="1130300" cy="1181100"/>
            </a:xfrm>
            <a:custGeom>
              <a:rect b="b" l="l" r="r" t="t"/>
              <a:pathLst>
                <a:path extrusionOk="0" h="1181100" w="11303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313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2700" y="492760"/>
              <a:ext cx="2692400" cy="762000"/>
            </a:xfrm>
            <a:custGeom>
              <a:rect b="b" l="l" r="r" t="t"/>
              <a:pathLst>
                <a:path extrusionOk="0" h="762000" w="26924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313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42860" y="-12700"/>
              <a:ext cx="1282700" cy="1231900"/>
            </a:xfrm>
            <a:custGeom>
              <a:rect b="b" l="l" r="r" t="t"/>
              <a:pathLst>
                <a:path extrusionOk="0" h="1231900" w="12827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313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20150" y="-12700"/>
              <a:ext cx="2349500" cy="1943100"/>
            </a:xfrm>
            <a:custGeom>
              <a:rect b="b" l="l" r="r" t="t"/>
              <a:pathLst>
                <a:path extrusionOk="0" h="1943100" w="23495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313"/>
                  </a:srgbClr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65670" y="5240886"/>
              <a:ext cx="4927600" cy="1193800"/>
            </a:xfrm>
            <a:custGeom>
              <a:rect b="b" l="l" r="r" t="t"/>
              <a:pathLst>
                <a:path extrusionOk="0" h="1193800" w="49276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313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4398010"/>
              <a:ext cx="6605059" cy="2459990"/>
            </a:xfrm>
            <a:custGeom>
              <a:rect b="b" l="l" r="r" t="t"/>
              <a:pathLst>
                <a:path extrusionOk="0" h="2459990" w="6605059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5B9BD5">
                    <a:alpha val="4313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2700" y="741680"/>
              <a:ext cx="6629400" cy="5981700"/>
            </a:xfrm>
            <a:custGeom>
              <a:rect b="b" l="l" r="r" t="t"/>
              <a:pathLst>
                <a:path extrusionOk="0" h="5981700" w="66294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33640" y="-12700"/>
              <a:ext cx="1676400" cy="1549400"/>
            </a:xfrm>
            <a:custGeom>
              <a:rect b="b" l="l" r="r" t="t"/>
              <a:pathLst>
                <a:path extrusionOk="0" h="1549400" w="1676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7637" l="8680" r="-65452" t="-98204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700" y="431800"/>
              <a:ext cx="2921000" cy="1041400"/>
            </a:xfrm>
            <a:custGeom>
              <a:rect b="b" l="l" r="r" t="t"/>
              <a:pathLst>
                <a:path extrusionOk="0" h="1041400" w="29210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15838" l="-32059" r="1070" t="15838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16930" y="5568950"/>
              <a:ext cx="1358900" cy="1295400"/>
            </a:xfrm>
            <a:custGeom>
              <a:rect b="b" l="l" r="r" t="t"/>
              <a:pathLst>
                <a:path extrusionOk="0" h="1295400" w="13589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82354" l="-121205" r="13006" t="11175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54620" y="4657090"/>
              <a:ext cx="4445000" cy="1765300"/>
            </a:xfrm>
            <a:custGeom>
              <a:rect b="b" l="l" r="r" t="t"/>
              <a:pathLst>
                <a:path extrusionOk="0" h="1765300" w="44450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300" y="1951990"/>
              <a:ext cx="5473700" cy="3289300"/>
            </a:xfrm>
            <a:custGeom>
              <a:rect b="b" l="l" r="r" t="t"/>
              <a:pathLst>
                <a:path extrusionOk="0" h="3289300" w="54737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2700" y="1065530"/>
              <a:ext cx="6286500" cy="5397500"/>
            </a:xfrm>
            <a:custGeom>
              <a:rect b="b" l="l" r="r" t="t"/>
              <a:pathLst>
                <a:path extrusionOk="0" h="5397500" w="6286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467850" y="-12700"/>
              <a:ext cx="1727200" cy="1714500"/>
            </a:xfrm>
            <a:custGeom>
              <a:rect b="b" l="l" r="r" t="t"/>
              <a:pathLst>
                <a:path extrusionOk="0" h="1714500" w="17272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"/>
          <p:cNvSpPr/>
          <p:nvPr>
            <p:ph idx="2" type="pic"/>
          </p:nvPr>
        </p:nvSpPr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"/>
          <p:cNvSpPr txBox="1"/>
          <p:nvPr>
            <p:ph type="ctrTitle"/>
          </p:nvPr>
        </p:nvSpPr>
        <p:spPr>
          <a:xfrm rot="840000">
            <a:off x="7262451" y="2726139"/>
            <a:ext cx="4851352" cy="182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b="1" sz="2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mbini a un tavolo che guardano un blocco appunti" id="110" name="Google Shape;11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" y="1115082"/>
            <a:ext cx="6230657" cy="5314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>
            <p:ph idx="3" type="body"/>
          </p:nvPr>
        </p:nvSpPr>
        <p:spPr>
          <a:xfrm rot="720000">
            <a:off x="9571721" y="580664"/>
            <a:ext cx="1391775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/>
              <a:t> 2021</a:t>
            </a:r>
            <a:endParaRPr/>
          </a:p>
        </p:txBody>
      </p:sp>
      <p:sp>
        <p:nvSpPr>
          <p:cNvPr id="112" name="Google Shape;112;p14"/>
          <p:cNvSpPr txBox="1"/>
          <p:nvPr>
            <p:ph type="ctrTitle"/>
          </p:nvPr>
        </p:nvSpPr>
        <p:spPr>
          <a:xfrm rot="840000">
            <a:off x="6835844" y="2673759"/>
            <a:ext cx="5270987" cy="1936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/>
              <a:t>NUOVA VALUTAZIONE</a:t>
            </a:r>
            <a:br>
              <a:rPr lang="it-IT"/>
            </a:br>
            <a:endParaRPr/>
          </a:p>
        </p:txBody>
      </p:sp>
      <p:sp>
        <p:nvSpPr>
          <p:cNvPr id="113" name="Google Shape;113;p14"/>
          <p:cNvSpPr txBox="1"/>
          <p:nvPr>
            <p:ph idx="1" type="subTitle"/>
          </p:nvPr>
        </p:nvSpPr>
        <p:spPr>
          <a:xfrm rot="720000">
            <a:off x="8126323" y="5127866"/>
            <a:ext cx="3963590" cy="858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it-IT"/>
              <a:t>SCUOLA PRIMARIA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 sz="3200">
                <a:latin typeface="Calibri"/>
                <a:ea typeface="Calibri"/>
                <a:cs typeface="Calibri"/>
                <a:sym typeface="Calibri"/>
              </a:rPr>
              <a:t>NEL DOCUMENTO DI VALUTAZIONE</a:t>
            </a:r>
            <a:br>
              <a:rPr lang="it-IT" sz="32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3200">
                <a:latin typeface="Calibri"/>
                <a:ea typeface="Calibri"/>
                <a:cs typeface="Calibri"/>
                <a:sym typeface="Calibri"/>
              </a:rPr>
              <a:t>L’INSERIMENTO DEL GIUDIZIO DESCRITTIVO RELATIVO AI </a:t>
            </a:r>
            <a:endParaRPr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838200" y="1862667"/>
            <a:ext cx="10515600" cy="431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None/>
            </a:pPr>
            <a:r>
              <a:rPr lang="it-IT" sz="3600">
                <a:solidFill>
                  <a:srgbClr val="00B050"/>
                </a:solidFill>
              </a:rPr>
              <a:t>SINGOLI OBIETTIVI DI APPRENDIMENTO DI OGNI DISCIPLINA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it-IT">
                <a:solidFill>
                  <a:srgbClr val="7030A0"/>
                </a:solidFill>
              </a:rPr>
              <a:t>E NON ALL’INTERA DISCIPLINA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it-IT">
                <a:solidFill>
                  <a:srgbClr val="FF0000"/>
                </a:solidFill>
              </a:rPr>
              <a:t>PERMETTE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ALL’ALUNNO E ALLA FAMIGLIA DI ESSERE INFORMATI SUI PUNTI DI FORZA E SUGLI ELEMENTI DI CRITICITA’ ANCORA DA POTENZIARE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68" y="-118533"/>
            <a:ext cx="12649870" cy="697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lang="it-IT">
                <a:solidFill>
                  <a:srgbClr val="00B050"/>
                </a:solidFill>
              </a:rPr>
              <a:t>IL LIVELLO NON INDICA IL VALORE DELL’ALUNNO</a:t>
            </a:r>
            <a:endParaRPr/>
          </a:p>
        </p:txBody>
      </p:sp>
      <p:sp>
        <p:nvSpPr>
          <p:cNvPr id="193" name="Google Shape;19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lang="it-IT" sz="5400">
                <a:solidFill>
                  <a:srgbClr val="FF0000"/>
                </a:solidFill>
              </a:rPr>
              <a:t>MA COMUNICA A CHE PUNTO E’ ARRIVATO NEL SUO PERCORSO DI APPRENDIMENTO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838200" y="609600"/>
            <a:ext cx="10515600" cy="3025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LA COMUNICAZIONE DELLA </a:t>
            </a:r>
            <a:r>
              <a:rPr lang="it-IT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VALUTAZIONE IN ITINERE (delle varie attività svolte in classe)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VERRÀ PRIVILEGIATO L’USO DEL REGISTRO ELETTRONICO </a:t>
            </a:r>
            <a:endParaRPr/>
          </a:p>
        </p:txBody>
      </p:sp>
      <p:sp>
        <p:nvSpPr>
          <p:cNvPr id="199" name="Google Shape;199;p26"/>
          <p:cNvSpPr txBox="1"/>
          <p:nvPr>
            <p:ph idx="1" type="body"/>
          </p:nvPr>
        </p:nvSpPr>
        <p:spPr>
          <a:xfrm>
            <a:off x="838200" y="3635021"/>
            <a:ext cx="10515600" cy="2519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TALE VALUTAZIONE  NON VERRA’ ESPRESSA CON I VOTI NUMERICI (6 – 7 – 8 – 10…) NE’ CON I GIUDIZI SINTETICI (sufficiente, discreto, buono, ottimo…) MA ATTRAVERSO UN FEEDBACK RIFERITO AD UNA GRIGLIA DI VALUTAZIONE STABILITA DALL’ISTITUTO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AF6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lang="it-IT" sz="7200">
                <a:solidFill>
                  <a:srgbClr val="FF0000"/>
                </a:solidFill>
              </a:rPr>
              <a:t>QUALE VALUTAZIONE?</a:t>
            </a:r>
            <a:endParaRPr/>
          </a:p>
        </p:txBody>
      </p:sp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t/>
            </a:r>
            <a:endParaRPr sz="96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</a:pPr>
            <a:r>
              <a:rPr lang="it-IT" sz="9600">
                <a:solidFill>
                  <a:schemeClr val="accent6"/>
                </a:solidFill>
              </a:rPr>
              <a:t>VALUTAZIONE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</a:pPr>
            <a:r>
              <a:rPr lang="it-IT" sz="9600">
                <a:solidFill>
                  <a:schemeClr val="accent6"/>
                </a:solidFill>
              </a:rPr>
              <a:t>FORMATIVA</a:t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5317068" y="1540933"/>
            <a:ext cx="1270000" cy="176106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it-IT" sz="5400">
                <a:solidFill>
                  <a:srgbClr val="00B050"/>
                </a:solidFill>
              </a:rPr>
              <a:t>Valutazione formativa</a:t>
            </a:r>
            <a:endParaRPr/>
          </a:p>
        </p:txBody>
      </p:sp>
      <p:pic>
        <p:nvPicPr>
          <p:cNvPr id="212" name="Google Shape;21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03867"/>
            <a:ext cx="1219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AF6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9"/>
          <p:cNvGrpSpPr/>
          <p:nvPr/>
        </p:nvGrpSpPr>
        <p:grpSpPr>
          <a:xfrm>
            <a:off x="1200061" y="500980"/>
            <a:ext cx="9558245" cy="5931040"/>
            <a:chOff x="0" y="75002"/>
            <a:chExt cx="9558245" cy="5931040"/>
          </a:xfrm>
        </p:grpSpPr>
        <p:sp>
          <p:nvSpPr>
            <p:cNvPr id="218" name="Google Shape;218;p29"/>
            <p:cNvSpPr/>
            <p:nvPr/>
          </p:nvSpPr>
          <p:spPr>
            <a:xfrm>
              <a:off x="0" y="1004411"/>
              <a:ext cx="9464634" cy="5647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488208" y="75002"/>
              <a:ext cx="7038472" cy="123936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B732F"/>
                </a:gs>
                <a:gs pos="48000">
                  <a:srgbClr val="73B148"/>
                </a:gs>
                <a:gs pos="100000">
                  <a:srgbClr val="A8D08C"/>
                </a:gs>
              </a:gsLst>
              <a:lin ang="16200000" scaled="0"/>
            </a:gra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548709" y="135503"/>
              <a:ext cx="6917470" cy="1118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66025" spcFirstLastPara="1" rIns="2660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VALUTAZIONE FORMATIVA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 flipH="1" rot="10800000">
              <a:off x="0" y="2648469"/>
              <a:ext cx="9395757" cy="50533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502748" y="1174287"/>
              <a:ext cx="7038472" cy="178414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A8000"/>
                </a:gs>
                <a:gs pos="48000">
                  <a:srgbClr val="FFC107"/>
                </a:gs>
                <a:gs pos="100000">
                  <a:srgbClr val="FFD966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589843" y="1261382"/>
              <a:ext cx="6864282" cy="1609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66025" spcFirstLastPara="1" rIns="2660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PERMETTE DI CONOSCERE MEGLIO L’ALUNNO AL FINE DI AIUTARLO MEGLIO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0" y="5621080"/>
              <a:ext cx="9558245" cy="48003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58646" y="2887405"/>
              <a:ext cx="7031599" cy="311863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968A2"/>
                </a:gs>
                <a:gs pos="48000">
                  <a:srgbClr val="5F9DD6"/>
                </a:gs>
                <a:gs pos="100000">
                  <a:srgbClr val="9CC2E5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 txBox="1"/>
            <p:nvPr/>
          </p:nvSpPr>
          <p:spPr>
            <a:xfrm>
              <a:off x="610885" y="3039644"/>
              <a:ext cx="6727121" cy="2814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66025" spcFirstLastPara="1" rIns="2660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 SIA L’ALLIEVO SIA L’INSEGNANTE DEL LIVELLO DI RAGGIUNGIMENTO DEGLI OBIETTIVI DI APPRENDIMENTO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838200" y="365125"/>
            <a:ext cx="10515600" cy="1941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ABOLIZIONE DELLA SCALA IN DECIMI (VOTI)</a:t>
            </a:r>
            <a:br>
              <a:rPr lang="it-IT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perché?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LA VALUTAZIONE SCOLASTICA NON SERVE A DIRCI CHI E’ IL PRIMO DELLA CLASSE, IL SECONDO,… L’ULTIMO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LA VALUTAZIONE SCOLASTICA NON HA LO SCOPO DI SELEZIONARE I MIGLIORI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it-IT">
                <a:solidFill>
                  <a:srgbClr val="00B050"/>
                </a:solidFill>
              </a:rPr>
              <a:t>LA VALUTAZIONE SCOLASTICA HA LO SCOPO DI FARE IN MODO CHE TUTTI APPRENDANO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(da Laura Parigi, ricercatrice INDIRE, «La vita scolastica»)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838200" y="3877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7200"/>
              <a:t>           </a:t>
            </a:r>
            <a:r>
              <a:rPr lang="it-IT" sz="7200">
                <a:solidFill>
                  <a:srgbClr val="0070C0"/>
                </a:solidFill>
              </a:rPr>
              <a:t>La</a:t>
            </a:r>
            <a:r>
              <a:rPr lang="it-IT" sz="7200"/>
              <a:t> </a:t>
            </a:r>
            <a:r>
              <a:rPr lang="it-IT" sz="7200">
                <a:solidFill>
                  <a:srgbClr val="0070C0"/>
                </a:solidFill>
              </a:rPr>
              <a:t>VALUTAZIONE</a:t>
            </a:r>
            <a:br>
              <a:rPr lang="it-IT" sz="7200">
                <a:solidFill>
                  <a:srgbClr val="0070C0"/>
                </a:solidFill>
              </a:rPr>
            </a:br>
            <a:r>
              <a:rPr lang="it-IT" sz="7200">
                <a:solidFill>
                  <a:srgbClr val="0070C0"/>
                </a:solidFill>
              </a:rPr>
              <a:t>              deve essere</a:t>
            </a:r>
            <a:endParaRPr/>
          </a:p>
        </p:txBody>
      </p:sp>
      <p:sp>
        <p:nvSpPr>
          <p:cNvPr id="238" name="Google Shape;238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   </a:t>
            </a:r>
            <a:r>
              <a:rPr lang="it-IT" sz="5400">
                <a:solidFill>
                  <a:srgbClr val="0070C0"/>
                </a:solidFill>
              </a:rPr>
              <a:t>AL SERVIZIO DELL’APPRENDIMENTO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>
            <a:off x="5003200" y="2050100"/>
            <a:ext cx="1383300" cy="1938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891251" y="1281516"/>
            <a:ext cx="9572263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 LIVELLO DICE A CHE PUNTO DEL SUO PERCORSO E’ ARRIVATO OGNI BAMBINO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b="0" i="0" lang="it-IT" sz="4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 SCUOLA OGNUNO HA LA SUA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t-IT" sz="4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     STRADA E IL SUO PERCORSO</a:t>
            </a:r>
            <a:r>
              <a:rPr b="0" i="0" lang="it-IT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agazzo che porta uno zaino rosso" id="245" name="Google Shape;245;p32"/>
          <p:cNvPicPr preferRelativeResize="0"/>
          <p:nvPr/>
        </p:nvPicPr>
        <p:blipFill rotWithShape="1">
          <a:blip r:embed="rId3">
            <a:alphaModFix/>
          </a:blip>
          <a:srcRect b="34430" l="17932" r="14037" t="26156"/>
          <a:stretch/>
        </p:blipFill>
        <p:spPr>
          <a:xfrm>
            <a:off x="-1" y="2847372"/>
            <a:ext cx="3378881" cy="2916820"/>
          </a:xfrm>
          <a:custGeom>
            <a:rect b="b" l="l" r="r" t="t"/>
            <a:pathLst>
              <a:path extrusionOk="0" h="5259842" w="605255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AF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/>
              <a:t>L’ORDINANZA MINISTERIALE n°172 del 4 dicembre 2021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ha modificato le modalità di valutazione degli apprendimenti delle alunne e degli alunni della SCUOLA PRIMARIA</a:t>
            </a:r>
            <a:endParaRPr/>
          </a:p>
        </p:txBody>
      </p:sp>
      <p:pic>
        <p:nvPicPr>
          <p:cNvPr descr="Bambini a un tavolo che guardano un blocco appunti" id="120" name="Google Shape;12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89" l="0" r="0" t="369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839788" y="688622"/>
            <a:ext cx="3932237" cy="18852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br>
              <a:rPr b="1" lang="it-IT" sz="6000">
                <a:solidFill>
                  <a:srgbClr val="00B050"/>
                </a:solidFill>
              </a:rPr>
            </a:br>
            <a:br>
              <a:rPr b="1" lang="it-IT" sz="6000">
                <a:solidFill>
                  <a:srgbClr val="00B050"/>
                </a:solidFill>
              </a:rPr>
            </a:br>
            <a:br>
              <a:rPr b="1" lang="it-IT" sz="6000">
                <a:solidFill>
                  <a:srgbClr val="00B050"/>
                </a:solidFill>
              </a:rPr>
            </a:br>
            <a:r>
              <a:rPr b="1" lang="it-IT" sz="6000">
                <a:solidFill>
                  <a:srgbClr val="00B050"/>
                </a:solidFill>
              </a:rPr>
              <a:t>VALUTARE   </a:t>
            </a:r>
            <a:br>
              <a:rPr b="1" lang="it-IT" sz="6000">
                <a:solidFill>
                  <a:srgbClr val="00B050"/>
                </a:solidFill>
              </a:rPr>
            </a:br>
            <a:r>
              <a:rPr b="1" lang="it-IT" sz="6000">
                <a:solidFill>
                  <a:srgbClr val="00B050"/>
                </a:solidFill>
              </a:rPr>
              <a:t>    </a:t>
            </a:r>
            <a:r>
              <a:rPr b="1" lang="it-IT" sz="4900">
                <a:solidFill>
                  <a:srgbClr val="00B050"/>
                </a:solidFill>
              </a:rPr>
              <a:t>significa</a:t>
            </a:r>
            <a:endParaRPr/>
          </a:p>
        </p:txBody>
      </p:sp>
      <p:pic>
        <p:nvPicPr>
          <p:cNvPr id="126" name="Google Shape;12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644" r="14644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839788" y="4594577"/>
            <a:ext cx="3932237" cy="1274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r>
              <a:rPr i="1" lang="it-IT" sz="4800">
                <a:solidFill>
                  <a:srgbClr val="C00000"/>
                </a:solidFill>
              </a:rPr>
              <a:t>DARE VALORE</a:t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2235200" y="2877079"/>
            <a:ext cx="361244" cy="127441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838200" y="365125"/>
            <a:ext cx="10515600" cy="2197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Nella scheda di valutazione </a:t>
            </a:r>
            <a:br>
              <a:rPr lang="it-IT"/>
            </a:br>
            <a:r>
              <a:rPr lang="it-IT"/>
              <a:t>per ogni DISCIPLINA (italiano, matematica…) sono indicati gli </a:t>
            </a:r>
            <a:r>
              <a:rPr lang="it-IT">
                <a:solidFill>
                  <a:srgbClr val="FF0000"/>
                </a:solidFill>
              </a:rPr>
              <a:t>obiettivi di apprendimento </a:t>
            </a:r>
            <a:r>
              <a:rPr lang="it-IT"/>
              <a:t>(</a:t>
            </a:r>
            <a:r>
              <a:rPr lang="it-IT" sz="3100"/>
              <a:t>es.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Leggere testi di vario genere, cogliendone lo scopo e le informazioni principali. Produrre semplici testi, coerenti alla consegna... )</a:t>
            </a:r>
            <a:br>
              <a:rPr lang="it-IT" sz="1100"/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838200" y="2889955"/>
            <a:ext cx="10515600" cy="328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Ad ogni obiettivo di apprendimento viene attribuito uno dei 4 livelli previsti dall’ordinanza ministeriale: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t-IT">
                <a:solidFill>
                  <a:srgbClr val="FF0000"/>
                </a:solidFill>
              </a:rPr>
              <a:t>AVANZATO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t-IT">
                <a:solidFill>
                  <a:srgbClr val="FF0000"/>
                </a:solidFill>
              </a:rPr>
              <a:t>INTERMEDIO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t-IT">
                <a:solidFill>
                  <a:srgbClr val="FF0000"/>
                </a:solidFill>
              </a:rPr>
              <a:t>BASE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it-IT">
                <a:solidFill>
                  <a:srgbClr val="FF0000"/>
                </a:solidFill>
              </a:rPr>
              <a:t>IN VIA DI PRIMA ACQUISIZIONE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838200" y="365126"/>
            <a:ext cx="10515600" cy="718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PER VALUTARE IL LIVELLO DELL’APPRENDIMENTO VENGONO UTILIZZATE 4 DIMENSIONI</a:t>
            </a: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1875446" y="1501422"/>
            <a:ext cx="8339505" cy="5102576"/>
            <a:chOff x="1037246" y="0"/>
            <a:chExt cx="8339505" cy="5102576"/>
          </a:xfrm>
        </p:grpSpPr>
        <p:sp>
          <p:nvSpPr>
            <p:cNvPr id="141" name="Google Shape;141;p18"/>
            <p:cNvSpPr/>
            <p:nvPr/>
          </p:nvSpPr>
          <p:spPr>
            <a:xfrm>
              <a:off x="1037246" y="0"/>
              <a:ext cx="3922811" cy="2353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1037246" y="0"/>
              <a:ext cx="3922811" cy="23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AUTONOMIA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it-IT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Capacità di portare a termine il compito senza bisogno    dell’ aiuto dell’insegnante o di un compagno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453940" y="1460"/>
              <a:ext cx="3922811" cy="2353687"/>
            </a:xfrm>
            <a:prstGeom prst="rect">
              <a:avLst/>
            </a:prstGeom>
            <a:solidFill>
              <a:srgbClr val="65E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5453940" y="1460"/>
              <a:ext cx="3922811" cy="23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TIPOLOGIA DELLA SITUAZIONE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NOTA (già sperimentata più volte dall’alunno)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 NOTA ( non sperimentata dal bambino in quella forma)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138847" y="2747429"/>
              <a:ext cx="3922811" cy="2353687"/>
            </a:xfrm>
            <a:prstGeom prst="rect">
              <a:avLst/>
            </a:prstGeom>
            <a:solidFill>
              <a:srgbClr val="3DE1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1138847" y="2747429"/>
              <a:ext cx="3922811" cy="23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RISORSE MOBILITATE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Risorse utilizzate dall’alunno per portare a termine il compito (possono essere predisposte dall’insegnante, ma anche reperite dal bambino grazie ad apprendimenti precedenti, avvenuti a scuola e non)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453940" y="2748889"/>
              <a:ext cx="3922811" cy="2353687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5453940" y="2748889"/>
              <a:ext cx="3922811" cy="2353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CONTINUITA’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Capacità di mettere in atto l’apprendimento tutte le volte che viene richiesto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1308805" y="260686"/>
            <a:ext cx="9574390" cy="2554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LIVELLO AVANZATO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 alunno porta a termine compiti in situazioni note e non note, mobilitando una varietà di risorse sia fornite dal docente sia reperite altrove, in modo autonomo e con continuità.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812" y="3592118"/>
            <a:ext cx="3083077" cy="2739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4278489" y="3838250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Riesce a lavorare come fa sempre, da solo anche se era un lavoro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Nuovo, utilizzando tutte le cose che sa e ha imparato per quel percorso, di quella materia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2300328" y="226819"/>
            <a:ext cx="8273434" cy="2677656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LIVELLO INTERMEDIO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 alunno porta a termine compiti in situazioni note in modo autonomo e continuo; risolve compiti in situazioni non note utilizzando le risorse fornite dal docente o reperite altrove, anche se in modo discontinuo e non del tutto autonomo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3714043"/>
            <a:ext cx="3670254" cy="2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4560711" y="4120443"/>
            <a:ext cx="60960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Riesce a fare da solo un lavoro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di solito fa con la maestra , ma 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bisogno di un aiutino quando incontra lavori nuovi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1825326" y="453987"/>
            <a:ext cx="8145194" cy="22467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LIVELLO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porta a termine compiti solo in situazioni note e utilizzando le risorse fornite dal docente, sia in modo autonomo ma discontinuo, sia in modo non autonomo, ma con continuità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378" y="3623733"/>
            <a:ext cx="3183466" cy="237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4188178" y="4116513"/>
            <a:ext cx="609600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per fare i lavori già sperimentati ha bisogno che l'insegnante gli dia qualche indicazione in più e lo controlli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1622821" y="1052820"/>
            <a:ext cx="8750106" cy="20621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IN VIA DI PRIMA ACQUISIZIONE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porta a termine compiti solo in situazioni note e unicamente con il supporto del docente e di risorse fornite appositamente.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99" y="3748109"/>
            <a:ext cx="2724918" cy="272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4041421" y="3939822"/>
            <a:ext cx="582506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it-I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 ancora imparando a lavorare da solo perché alcune cose le sa, ma deve ancora impararne tante altre e ha bisogno sempre dell’aiuto dell'insegnante</a:t>
            </a:r>
            <a:r>
              <a:rPr b="1" i="0" lang="it-IT" sz="30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,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