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3"/>
  </p:notesMasterIdLst>
  <p:sldIdLst>
    <p:sldId id="256" r:id="rId2"/>
    <p:sldId id="276" r:id="rId3"/>
    <p:sldId id="257" r:id="rId4"/>
    <p:sldId id="258" r:id="rId5"/>
    <p:sldId id="259" r:id="rId6"/>
    <p:sldId id="261" r:id="rId7"/>
    <p:sldId id="280" r:id="rId8"/>
    <p:sldId id="263" r:id="rId9"/>
    <p:sldId id="264" r:id="rId10"/>
    <p:sldId id="277" r:id="rId11"/>
    <p:sldId id="278" r:id="rId12"/>
    <p:sldId id="267" r:id="rId13"/>
    <p:sldId id="281" r:id="rId14"/>
    <p:sldId id="268" r:id="rId15"/>
    <p:sldId id="273" r:id="rId16"/>
    <p:sldId id="279" r:id="rId17"/>
    <p:sldId id="275" r:id="rId18"/>
    <p:sldId id="270" r:id="rId19"/>
    <p:sldId id="271" r:id="rId20"/>
    <p:sldId id="272" r:id="rId21"/>
    <p:sldId id="282" r:id="rId22"/>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B59153C-9A01-4A74-BB90-DA92B52EC2FB}" type="datetimeFigureOut">
              <a:rPr lang="it-IT" smtClean="0"/>
              <a:t>21/06/2020</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928EC22-3CFC-449D-BE66-3DAAF07F8E28}" type="slidenum">
              <a:rPr lang="it-IT" smtClean="0"/>
              <a:t>‹N›</a:t>
            </a:fld>
            <a:endParaRPr lang="it-IT"/>
          </a:p>
        </p:txBody>
      </p:sp>
    </p:spTree>
    <p:extLst>
      <p:ext uri="{BB962C8B-B14F-4D97-AF65-F5344CB8AC3E}">
        <p14:creationId xmlns:p14="http://schemas.microsoft.com/office/powerpoint/2010/main" val="17660991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0928EC22-3CFC-449D-BE66-3DAAF07F8E28}" type="slidenum">
              <a:rPr lang="it-IT" smtClean="0"/>
              <a:t>19</a:t>
            </a:fld>
            <a:endParaRPr lang="it-IT"/>
          </a:p>
        </p:txBody>
      </p:sp>
    </p:spTree>
    <p:extLst>
      <p:ext uri="{BB962C8B-B14F-4D97-AF65-F5344CB8AC3E}">
        <p14:creationId xmlns:p14="http://schemas.microsoft.com/office/powerpoint/2010/main" val="18597233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bg>
      <p:bgRef idx="1001">
        <a:schemeClr val="bg1"/>
      </p:bgRef>
    </p:bg>
    <p:spTree>
      <p:nvGrpSpPr>
        <p:cNvPr id="1" name=""/>
        <p:cNvGrpSpPr/>
        <p:nvPr/>
      </p:nvGrpSpPr>
      <p:grpSpPr>
        <a:xfrm>
          <a:off x="0" y="0"/>
          <a:ext cx="0" cy="0"/>
          <a:chOff x="0" y="0"/>
          <a:chExt cx="0" cy="0"/>
        </a:xfrm>
      </p:grpSpPr>
      <p:sp>
        <p:nvSpPr>
          <p:cNvPr id="8" name="Titolo 7"/>
          <p:cNvSpPr>
            <a:spLocks noGrp="1"/>
          </p:cNvSpPr>
          <p:nvPr>
            <p:ph type="ctrTitle"/>
          </p:nvPr>
        </p:nvSpPr>
        <p:spPr>
          <a:xfrm>
            <a:off x="2286000" y="3124200"/>
            <a:ext cx="6172200" cy="1894362"/>
          </a:xfrm>
        </p:spPr>
        <p:txBody>
          <a:bodyPr/>
          <a:lstStyle>
            <a:lvl1pPr>
              <a:defRPr b="1"/>
            </a:lvl1pPr>
          </a:lstStyle>
          <a:p>
            <a:r>
              <a:rPr kumimoji="0" lang="it-IT"/>
              <a:t>Fare clic per modificare lo stile del titolo</a:t>
            </a:r>
            <a:endParaRPr kumimoji="0" lang="en-US"/>
          </a:p>
        </p:txBody>
      </p:sp>
      <p:sp>
        <p:nvSpPr>
          <p:cNvPr id="9" name="Sottotitolo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a:t>Fare clic per modificare lo stile del sottotitolo dello schema</a:t>
            </a:r>
            <a:endParaRPr kumimoji="0" lang="en-US"/>
          </a:p>
        </p:txBody>
      </p:sp>
      <p:sp>
        <p:nvSpPr>
          <p:cNvPr id="28" name="Segnaposto data 27"/>
          <p:cNvSpPr>
            <a:spLocks noGrp="1"/>
          </p:cNvSpPr>
          <p:nvPr>
            <p:ph type="dt" sz="half" idx="10"/>
          </p:nvPr>
        </p:nvSpPr>
        <p:spPr bwMode="auto">
          <a:xfrm rot="5400000">
            <a:off x="7764621" y="1174097"/>
            <a:ext cx="2286000" cy="381000"/>
          </a:xfrm>
        </p:spPr>
        <p:txBody>
          <a:bodyPr/>
          <a:lstStyle/>
          <a:p>
            <a:fld id="{4DA27354-D997-49D0-8A81-C80D02E4BF2A}" type="datetimeFigureOut">
              <a:rPr lang="it-IT" smtClean="0"/>
              <a:t>21/06/2020</a:t>
            </a:fld>
            <a:endParaRPr lang="it-IT"/>
          </a:p>
        </p:txBody>
      </p:sp>
      <p:sp>
        <p:nvSpPr>
          <p:cNvPr id="17" name="Segnaposto piè di pagina 16"/>
          <p:cNvSpPr>
            <a:spLocks noGrp="1"/>
          </p:cNvSpPr>
          <p:nvPr>
            <p:ph type="ftr" sz="quarter" idx="11"/>
          </p:nvPr>
        </p:nvSpPr>
        <p:spPr bwMode="auto">
          <a:xfrm rot="5400000">
            <a:off x="7077269" y="4181669"/>
            <a:ext cx="3657600" cy="384048"/>
          </a:xfrm>
        </p:spPr>
        <p:txBody>
          <a:bodyPr/>
          <a:lstStyle/>
          <a:p>
            <a:endParaRPr lang="it-IT"/>
          </a:p>
        </p:txBody>
      </p:sp>
      <p:sp>
        <p:nvSpPr>
          <p:cNvPr id="10" name="Rettangolo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ttangolo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ttangolo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ttangolo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Connettore 1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Connettore 1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Connettore 1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Connettore 1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Connettore 1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Connettore 1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ttangolo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e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e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e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e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e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egnaposto numero diapositiva 28"/>
          <p:cNvSpPr>
            <a:spLocks noGrp="1"/>
          </p:cNvSpPr>
          <p:nvPr>
            <p:ph type="sldNum" sz="quarter" idx="12"/>
          </p:nvPr>
        </p:nvSpPr>
        <p:spPr bwMode="auto">
          <a:xfrm>
            <a:off x="1325544" y="4928702"/>
            <a:ext cx="609600" cy="517524"/>
          </a:xfrm>
        </p:spPr>
        <p:txBody>
          <a:bodyPr/>
          <a:lstStyle/>
          <a:p>
            <a:fld id="{C841EAA3-0805-4DC9-8AA0-E503A1D6845D}" type="slidenum">
              <a:rPr lang="it-IT" smtClean="0"/>
              <a:t>‹N›</a:t>
            </a:fld>
            <a:endParaRPr lang="it-IT"/>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4" name="Segnaposto data 3"/>
          <p:cNvSpPr>
            <a:spLocks noGrp="1"/>
          </p:cNvSpPr>
          <p:nvPr>
            <p:ph type="dt" sz="half" idx="10"/>
          </p:nvPr>
        </p:nvSpPr>
        <p:spPr/>
        <p:txBody>
          <a:bodyPr/>
          <a:lstStyle/>
          <a:p>
            <a:fld id="{4DA27354-D997-49D0-8A81-C80D02E4BF2A}" type="datetimeFigureOut">
              <a:rPr lang="it-IT" smtClean="0"/>
              <a:t>21/06/2020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841EAA3-0805-4DC9-8AA0-E503A1D6845D}" type="slidenum">
              <a:rPr lang="it-IT" smtClean="0"/>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9"/>
            <a:ext cx="1676400" cy="5851525"/>
          </a:xfrm>
        </p:spPr>
        <p:txBody>
          <a:bodyPr vert="eaVert"/>
          <a:lstStyle/>
          <a:p>
            <a:r>
              <a:rPr kumimoji="0" lang="it-IT"/>
              <a:t>Fare clic per modificare lo stile del titolo</a:t>
            </a:r>
            <a:endParaRPr kumimoji="0" lang="en-US"/>
          </a:p>
        </p:txBody>
      </p:sp>
      <p:sp>
        <p:nvSpPr>
          <p:cNvPr id="3" name="Segnaposto testo verticale 2"/>
          <p:cNvSpPr>
            <a:spLocks noGrp="1"/>
          </p:cNvSpPr>
          <p:nvPr>
            <p:ph type="body" orient="vert" idx="1"/>
          </p:nvPr>
        </p:nvSpPr>
        <p:spPr>
          <a:xfrm>
            <a:off x="457200" y="274638"/>
            <a:ext cx="6019800" cy="5851525"/>
          </a:xfrm>
        </p:spPr>
        <p:txBody>
          <a:bodyPr vert="eaVert"/>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4" name="Segnaposto data 3"/>
          <p:cNvSpPr>
            <a:spLocks noGrp="1"/>
          </p:cNvSpPr>
          <p:nvPr>
            <p:ph type="dt" sz="half" idx="10"/>
          </p:nvPr>
        </p:nvSpPr>
        <p:spPr/>
        <p:txBody>
          <a:bodyPr/>
          <a:lstStyle/>
          <a:p>
            <a:fld id="{4DA27354-D997-49D0-8A81-C80D02E4BF2A}" type="datetimeFigureOut">
              <a:rPr lang="it-IT" smtClean="0"/>
              <a:t>21/06/2020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841EAA3-0805-4DC9-8AA0-E503A1D6845D}" type="slidenum">
              <a:rPr lang="it-IT" smtClean="0"/>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a:t>Fare clic per modificare lo stile del titolo</a:t>
            </a:r>
            <a:endParaRPr kumimoji="0" lang="en-US"/>
          </a:p>
        </p:txBody>
      </p:sp>
      <p:sp>
        <p:nvSpPr>
          <p:cNvPr id="8" name="Segnaposto contenuto 7"/>
          <p:cNvSpPr>
            <a:spLocks noGrp="1"/>
          </p:cNvSpPr>
          <p:nvPr>
            <p:ph sz="quarter" idx="1"/>
          </p:nvPr>
        </p:nvSpPr>
        <p:spPr>
          <a:xfrm>
            <a:off x="457200" y="1600200"/>
            <a:ext cx="7467600" cy="4873752"/>
          </a:xfrm>
        </p:spPr>
        <p:txBody>
          <a:bodyPr/>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7" name="Segnaposto data 6"/>
          <p:cNvSpPr>
            <a:spLocks noGrp="1"/>
          </p:cNvSpPr>
          <p:nvPr>
            <p:ph type="dt" sz="half" idx="14"/>
          </p:nvPr>
        </p:nvSpPr>
        <p:spPr/>
        <p:txBody>
          <a:bodyPr rtlCol="0"/>
          <a:lstStyle/>
          <a:p>
            <a:fld id="{4DA27354-D997-49D0-8A81-C80D02E4BF2A}" type="datetimeFigureOut">
              <a:rPr lang="it-IT" smtClean="0"/>
              <a:t>21/06/2020</a:t>
            </a:fld>
            <a:endParaRPr lang="it-IT"/>
          </a:p>
        </p:txBody>
      </p:sp>
      <p:sp>
        <p:nvSpPr>
          <p:cNvPr id="9" name="Segnaposto numero diapositiva 8"/>
          <p:cNvSpPr>
            <a:spLocks noGrp="1"/>
          </p:cNvSpPr>
          <p:nvPr>
            <p:ph type="sldNum" sz="quarter" idx="15"/>
          </p:nvPr>
        </p:nvSpPr>
        <p:spPr/>
        <p:txBody>
          <a:bodyPr rtlCol="0"/>
          <a:lstStyle/>
          <a:p>
            <a:fld id="{C841EAA3-0805-4DC9-8AA0-E503A1D6845D}" type="slidenum">
              <a:rPr lang="it-IT" smtClean="0"/>
              <a:t>‹N›</a:t>
            </a:fld>
            <a:endParaRPr lang="it-IT"/>
          </a:p>
        </p:txBody>
      </p:sp>
      <p:sp>
        <p:nvSpPr>
          <p:cNvPr id="10" name="Segnaposto piè di pagina 9"/>
          <p:cNvSpPr>
            <a:spLocks noGrp="1"/>
          </p:cNvSpPr>
          <p:nvPr>
            <p:ph type="ftr" sz="quarter" idx="16"/>
          </p:nvPr>
        </p:nvSpPr>
        <p:spPr/>
        <p:txBody>
          <a:bodyPr rtlCol="0"/>
          <a:lstStyle/>
          <a:p>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Ref idx="1001">
        <a:schemeClr val="bg2"/>
      </p:bgRef>
    </p:bg>
    <p:spTree>
      <p:nvGrpSpPr>
        <p:cNvPr id="1" name=""/>
        <p:cNvGrpSpPr/>
        <p:nvPr/>
      </p:nvGrpSpPr>
      <p:grpSpPr>
        <a:xfrm>
          <a:off x="0" y="0"/>
          <a:ext cx="0" cy="0"/>
          <a:chOff x="0" y="0"/>
          <a:chExt cx="0" cy="0"/>
        </a:xfrm>
      </p:grpSpPr>
      <p:sp>
        <p:nvSpPr>
          <p:cNvPr id="2" name="Titolo 1"/>
          <p:cNvSpPr>
            <a:spLocks noGrp="1"/>
          </p:cNvSpPr>
          <p:nvPr>
            <p:ph type="title"/>
          </p:nvPr>
        </p:nvSpPr>
        <p:spPr>
          <a:xfrm>
            <a:off x="2286000" y="2895600"/>
            <a:ext cx="6172200" cy="2053590"/>
          </a:xfrm>
        </p:spPr>
        <p:txBody>
          <a:bodyPr/>
          <a:lstStyle>
            <a:lvl1pPr algn="l">
              <a:buNone/>
              <a:defRPr sz="3000" b="1" cap="small" baseline="0"/>
            </a:lvl1pPr>
          </a:lstStyle>
          <a:p>
            <a:r>
              <a:rPr kumimoji="0" lang="it-IT"/>
              <a:t>Fare clic per modificare lo stile del titolo</a:t>
            </a:r>
            <a:endParaRPr kumimoji="0" lang="en-US"/>
          </a:p>
        </p:txBody>
      </p:sp>
      <p:sp>
        <p:nvSpPr>
          <p:cNvPr id="3" name="Segnaposto testo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a:t>Fare clic per modificare stili del testo dello schema</a:t>
            </a:r>
          </a:p>
        </p:txBody>
      </p:sp>
      <p:sp>
        <p:nvSpPr>
          <p:cNvPr id="4" name="Segnaposto data 3"/>
          <p:cNvSpPr>
            <a:spLocks noGrp="1"/>
          </p:cNvSpPr>
          <p:nvPr>
            <p:ph type="dt" sz="half" idx="10"/>
          </p:nvPr>
        </p:nvSpPr>
        <p:spPr bwMode="auto">
          <a:xfrm rot="5400000">
            <a:off x="7763256" y="1170432"/>
            <a:ext cx="2286000" cy="381000"/>
          </a:xfrm>
        </p:spPr>
        <p:txBody>
          <a:bodyPr/>
          <a:lstStyle/>
          <a:p>
            <a:fld id="{4DA27354-D997-49D0-8A81-C80D02E4BF2A}" type="datetimeFigureOut">
              <a:rPr lang="it-IT" smtClean="0"/>
              <a:t>21/06/2020</a:t>
            </a:fld>
            <a:endParaRPr lang="it-IT"/>
          </a:p>
        </p:txBody>
      </p:sp>
      <p:sp>
        <p:nvSpPr>
          <p:cNvPr id="5" name="Segnaposto piè di pagina 4"/>
          <p:cNvSpPr>
            <a:spLocks noGrp="1"/>
          </p:cNvSpPr>
          <p:nvPr>
            <p:ph type="ftr" sz="quarter" idx="11"/>
          </p:nvPr>
        </p:nvSpPr>
        <p:spPr bwMode="auto">
          <a:xfrm rot="5400000">
            <a:off x="7077456" y="4178808"/>
            <a:ext cx="3657600" cy="384048"/>
          </a:xfrm>
        </p:spPr>
        <p:txBody>
          <a:bodyPr/>
          <a:lstStyle/>
          <a:p>
            <a:endParaRPr lang="it-IT"/>
          </a:p>
        </p:txBody>
      </p:sp>
      <p:sp>
        <p:nvSpPr>
          <p:cNvPr id="9" name="Rettangolo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ttangolo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ttangolo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ttangolo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Connettore 1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Connettore 1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Connettore 1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Connettore 1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Connettore 1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ttangolo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e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e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e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e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e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Connettore 1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egnaposto numero diapositiva 5"/>
          <p:cNvSpPr>
            <a:spLocks noGrp="1"/>
          </p:cNvSpPr>
          <p:nvPr>
            <p:ph type="sldNum" sz="quarter" idx="12"/>
          </p:nvPr>
        </p:nvSpPr>
        <p:spPr bwMode="auto">
          <a:xfrm>
            <a:off x="1340616" y="4928702"/>
            <a:ext cx="609600" cy="517524"/>
          </a:xfrm>
        </p:spPr>
        <p:txBody>
          <a:bodyPr/>
          <a:lstStyle/>
          <a:p>
            <a:fld id="{C841EAA3-0805-4DC9-8AA0-E503A1D6845D}" type="slidenum">
              <a:rPr lang="it-IT" smtClean="0"/>
              <a:t>‹N›</a:t>
            </a:fld>
            <a:endParaRPr lang="it-IT"/>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a:t>Fare clic per modificare lo stile del titolo</a:t>
            </a:r>
            <a:endParaRPr kumimoji="0" lang="en-US"/>
          </a:p>
        </p:txBody>
      </p:sp>
      <p:sp>
        <p:nvSpPr>
          <p:cNvPr id="5" name="Segnaposto data 4"/>
          <p:cNvSpPr>
            <a:spLocks noGrp="1"/>
          </p:cNvSpPr>
          <p:nvPr>
            <p:ph type="dt" sz="half" idx="10"/>
          </p:nvPr>
        </p:nvSpPr>
        <p:spPr/>
        <p:txBody>
          <a:bodyPr/>
          <a:lstStyle/>
          <a:p>
            <a:fld id="{4DA27354-D997-49D0-8A81-C80D02E4BF2A}" type="datetimeFigureOut">
              <a:rPr lang="it-IT" smtClean="0"/>
              <a:t>21/06/2020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C841EAA3-0805-4DC9-8AA0-E503A1D6845D}" type="slidenum">
              <a:rPr lang="it-IT" smtClean="0"/>
              <a:t>‹N›</a:t>
            </a:fld>
            <a:endParaRPr lang="it-IT"/>
          </a:p>
        </p:txBody>
      </p:sp>
      <p:sp>
        <p:nvSpPr>
          <p:cNvPr id="9" name="Segnaposto contenuto 8"/>
          <p:cNvSpPr>
            <a:spLocks noGrp="1"/>
          </p:cNvSpPr>
          <p:nvPr>
            <p:ph sz="quarter" idx="1"/>
          </p:nvPr>
        </p:nvSpPr>
        <p:spPr>
          <a:xfrm>
            <a:off x="457200" y="1600200"/>
            <a:ext cx="3657600" cy="4572000"/>
          </a:xfrm>
        </p:spPr>
        <p:txBody>
          <a:bodyPr/>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11" name="Segnaposto contenuto 10"/>
          <p:cNvSpPr>
            <a:spLocks noGrp="1"/>
          </p:cNvSpPr>
          <p:nvPr>
            <p:ph sz="quarter" idx="2"/>
          </p:nvPr>
        </p:nvSpPr>
        <p:spPr>
          <a:xfrm>
            <a:off x="4270248" y="1600200"/>
            <a:ext cx="3657600" cy="4572000"/>
          </a:xfrm>
        </p:spPr>
        <p:txBody>
          <a:bodyPr/>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7543800" cy="1143000"/>
          </a:xfrm>
        </p:spPr>
        <p:txBody>
          <a:bodyPr anchor="b"/>
          <a:lstStyle>
            <a:lvl1pPr>
              <a:defRPr/>
            </a:lvl1pPr>
          </a:lstStyle>
          <a:p>
            <a:r>
              <a:rPr kumimoji="0" lang="it-IT"/>
              <a:t>Fare clic per modificare lo stile del titolo</a:t>
            </a:r>
            <a:endParaRPr kumimoji="0" lang="en-US"/>
          </a:p>
        </p:txBody>
      </p:sp>
      <p:sp>
        <p:nvSpPr>
          <p:cNvPr id="7" name="Segnaposto data 6"/>
          <p:cNvSpPr>
            <a:spLocks noGrp="1"/>
          </p:cNvSpPr>
          <p:nvPr>
            <p:ph type="dt" sz="half" idx="10"/>
          </p:nvPr>
        </p:nvSpPr>
        <p:spPr/>
        <p:txBody>
          <a:bodyPr/>
          <a:lstStyle/>
          <a:p>
            <a:fld id="{4DA27354-D997-49D0-8A81-C80D02E4BF2A}" type="datetimeFigureOut">
              <a:rPr lang="it-IT" smtClean="0"/>
              <a:t>21/06/2020</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C841EAA3-0805-4DC9-8AA0-E503A1D6845D}" type="slidenum">
              <a:rPr lang="it-IT" smtClean="0"/>
              <a:t>‹N›</a:t>
            </a:fld>
            <a:endParaRPr lang="it-IT"/>
          </a:p>
        </p:txBody>
      </p:sp>
      <p:sp>
        <p:nvSpPr>
          <p:cNvPr id="11" name="Segnaposto contenuto 10"/>
          <p:cNvSpPr>
            <a:spLocks noGrp="1"/>
          </p:cNvSpPr>
          <p:nvPr>
            <p:ph sz="quarter" idx="2"/>
          </p:nvPr>
        </p:nvSpPr>
        <p:spPr>
          <a:xfrm>
            <a:off x="457200" y="2362200"/>
            <a:ext cx="3657600" cy="3886200"/>
          </a:xfrm>
        </p:spPr>
        <p:txBody>
          <a:bodyPr/>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13" name="Segnaposto contenuto 12"/>
          <p:cNvSpPr>
            <a:spLocks noGrp="1"/>
          </p:cNvSpPr>
          <p:nvPr>
            <p:ph sz="quarter" idx="4"/>
          </p:nvPr>
        </p:nvSpPr>
        <p:spPr>
          <a:xfrm>
            <a:off x="4371975" y="2362200"/>
            <a:ext cx="3657600" cy="3886200"/>
          </a:xfrm>
        </p:spPr>
        <p:txBody>
          <a:bodyPr/>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12" name="Segnaposto testo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it-IT"/>
              <a:t>Fare clic per modificare stili del testo dello schema</a:t>
            </a:r>
          </a:p>
        </p:txBody>
      </p:sp>
      <p:sp>
        <p:nvSpPr>
          <p:cNvPr id="14" name="Segnaposto testo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it-IT"/>
              <a:t>Fare clic per modificare stili del testo dello schema</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a:t>Fare clic per modificare lo stile del titolo</a:t>
            </a:r>
            <a:endParaRPr kumimoji="0" lang="en-US"/>
          </a:p>
        </p:txBody>
      </p:sp>
      <p:sp>
        <p:nvSpPr>
          <p:cNvPr id="6" name="Segnaposto data 5"/>
          <p:cNvSpPr>
            <a:spLocks noGrp="1"/>
          </p:cNvSpPr>
          <p:nvPr>
            <p:ph type="dt" sz="half" idx="10"/>
          </p:nvPr>
        </p:nvSpPr>
        <p:spPr/>
        <p:txBody>
          <a:bodyPr rtlCol="0"/>
          <a:lstStyle/>
          <a:p>
            <a:fld id="{4DA27354-D997-49D0-8A81-C80D02E4BF2A}" type="datetimeFigureOut">
              <a:rPr lang="it-IT" smtClean="0"/>
              <a:t>21/06/2020</a:t>
            </a:fld>
            <a:endParaRPr lang="it-IT"/>
          </a:p>
        </p:txBody>
      </p:sp>
      <p:sp>
        <p:nvSpPr>
          <p:cNvPr id="7" name="Segnaposto numero diapositiva 6"/>
          <p:cNvSpPr>
            <a:spLocks noGrp="1"/>
          </p:cNvSpPr>
          <p:nvPr>
            <p:ph type="sldNum" sz="quarter" idx="11"/>
          </p:nvPr>
        </p:nvSpPr>
        <p:spPr/>
        <p:txBody>
          <a:bodyPr rtlCol="0"/>
          <a:lstStyle/>
          <a:p>
            <a:fld id="{C841EAA3-0805-4DC9-8AA0-E503A1D6845D}" type="slidenum">
              <a:rPr lang="it-IT" smtClean="0"/>
              <a:t>‹N›</a:t>
            </a:fld>
            <a:endParaRPr lang="it-IT"/>
          </a:p>
        </p:txBody>
      </p:sp>
      <p:sp>
        <p:nvSpPr>
          <p:cNvPr id="8" name="Segnaposto piè di pagina 7"/>
          <p:cNvSpPr>
            <a:spLocks noGrp="1"/>
          </p:cNvSpPr>
          <p:nvPr>
            <p:ph type="ftr" sz="quarter" idx="12"/>
          </p:nvPr>
        </p:nvSpPr>
        <p:spPr/>
        <p:txBody>
          <a:bodyPr rtlCol="0"/>
          <a:lstStyle/>
          <a:p>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4DA27354-D997-49D0-8A81-C80D02E4BF2A}" type="datetimeFigureOut">
              <a:rPr lang="it-IT" smtClean="0"/>
              <a:t>21/06/2020</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C841EAA3-0805-4DC9-8AA0-E503A1D6845D}" type="slidenum">
              <a:rPr lang="it-IT" smtClean="0"/>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bg>
      <p:bgRef idx="1001">
        <a:schemeClr val="bg1"/>
      </p:bgRef>
    </p:bg>
    <p:spTree>
      <p:nvGrpSpPr>
        <p:cNvPr id="1" name=""/>
        <p:cNvGrpSpPr/>
        <p:nvPr/>
      </p:nvGrpSpPr>
      <p:grpSpPr>
        <a:xfrm>
          <a:off x="0" y="0"/>
          <a:ext cx="0" cy="0"/>
          <a:chOff x="0" y="0"/>
          <a:chExt cx="0" cy="0"/>
        </a:xfrm>
      </p:grpSpPr>
      <p:sp>
        <p:nvSpPr>
          <p:cNvPr id="10" name="Connettore 1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olo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it-IT"/>
              <a:t>Fare clic per modificare lo stile del titolo</a:t>
            </a:r>
            <a:endParaRPr kumimoji="0" lang="en-US"/>
          </a:p>
        </p:txBody>
      </p:sp>
      <p:sp>
        <p:nvSpPr>
          <p:cNvPr id="3" name="Segnaposto testo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it-IT"/>
              <a:t>Fare clic per modificare stili del testo dello schema</a:t>
            </a:r>
          </a:p>
        </p:txBody>
      </p:sp>
      <p:sp>
        <p:nvSpPr>
          <p:cNvPr id="8" name="Connettore 1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Connettore 1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Connettore 1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ttangolo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Connettore 1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e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Segnaposto contenuto 17"/>
          <p:cNvSpPr>
            <a:spLocks noGrp="1"/>
          </p:cNvSpPr>
          <p:nvPr>
            <p:ph sz="quarter" idx="1"/>
          </p:nvPr>
        </p:nvSpPr>
        <p:spPr>
          <a:xfrm>
            <a:off x="304800" y="274320"/>
            <a:ext cx="5638800" cy="6327648"/>
          </a:xfrm>
        </p:spPr>
        <p:txBody>
          <a:bodyPr/>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21" name="Segnaposto data 20"/>
          <p:cNvSpPr>
            <a:spLocks noGrp="1"/>
          </p:cNvSpPr>
          <p:nvPr>
            <p:ph type="dt" sz="half" idx="14"/>
          </p:nvPr>
        </p:nvSpPr>
        <p:spPr/>
        <p:txBody>
          <a:bodyPr rtlCol="0"/>
          <a:lstStyle/>
          <a:p>
            <a:fld id="{4DA27354-D997-49D0-8A81-C80D02E4BF2A}" type="datetimeFigureOut">
              <a:rPr lang="it-IT" smtClean="0"/>
              <a:t>21/06/2020</a:t>
            </a:fld>
            <a:endParaRPr lang="it-IT"/>
          </a:p>
        </p:txBody>
      </p:sp>
      <p:sp>
        <p:nvSpPr>
          <p:cNvPr id="22" name="Segnaposto numero diapositiva 21"/>
          <p:cNvSpPr>
            <a:spLocks noGrp="1"/>
          </p:cNvSpPr>
          <p:nvPr>
            <p:ph type="sldNum" sz="quarter" idx="15"/>
          </p:nvPr>
        </p:nvSpPr>
        <p:spPr/>
        <p:txBody>
          <a:bodyPr rtlCol="0"/>
          <a:lstStyle/>
          <a:p>
            <a:fld id="{C841EAA3-0805-4DC9-8AA0-E503A1D6845D}" type="slidenum">
              <a:rPr lang="it-IT" smtClean="0"/>
              <a:t>‹N›</a:t>
            </a:fld>
            <a:endParaRPr lang="it-IT"/>
          </a:p>
        </p:txBody>
      </p:sp>
      <p:sp>
        <p:nvSpPr>
          <p:cNvPr id="23" name="Segnaposto piè di pagina 22"/>
          <p:cNvSpPr>
            <a:spLocks noGrp="1"/>
          </p:cNvSpPr>
          <p:nvPr>
            <p:ph type="ftr" sz="quarter" idx="16"/>
          </p:nvPr>
        </p:nvSpPr>
        <p:spPr/>
        <p:txBody>
          <a:bodyPr rtlCol="0"/>
          <a:lstStyle/>
          <a:p>
            <a:endParaRPr lang="it-IT"/>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9" name="Connettore 1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e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olo 1"/>
          <p:cNvSpPr>
            <a:spLocks noGrp="1"/>
          </p:cNvSpPr>
          <p:nvPr>
            <p:ph type="title"/>
          </p:nvPr>
        </p:nvSpPr>
        <p:spPr>
          <a:xfrm rot="5400000">
            <a:off x="3350133" y="3200400"/>
            <a:ext cx="6309360" cy="457200"/>
          </a:xfrm>
        </p:spPr>
        <p:txBody>
          <a:bodyPr anchor="b"/>
          <a:lstStyle>
            <a:lvl1pPr algn="l">
              <a:buNone/>
              <a:defRPr sz="2000" b="1"/>
            </a:lvl1pPr>
          </a:lstStyle>
          <a:p>
            <a:r>
              <a:rPr kumimoji="0" lang="it-IT"/>
              <a:t>Fare clic per modificare lo stile del titolo</a:t>
            </a:r>
            <a:endParaRPr kumimoji="0" lang="en-US"/>
          </a:p>
        </p:txBody>
      </p:sp>
      <p:sp>
        <p:nvSpPr>
          <p:cNvPr id="3" name="Segnaposto immagine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it-IT"/>
              <a:t>Fare clic sull'icona per inserire un'immagine</a:t>
            </a:r>
            <a:endParaRPr kumimoji="0" lang="en-US" dirty="0"/>
          </a:p>
        </p:txBody>
      </p:sp>
      <p:sp>
        <p:nvSpPr>
          <p:cNvPr id="4" name="Segnaposto testo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it-IT"/>
              <a:t>Fare clic per modificare stili del testo dello schema</a:t>
            </a:r>
          </a:p>
        </p:txBody>
      </p:sp>
      <p:sp>
        <p:nvSpPr>
          <p:cNvPr id="10" name="Connettore 1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ttangolo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nettore 1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Connettore 1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Connettore 1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Segnaposto data 16"/>
          <p:cNvSpPr>
            <a:spLocks noGrp="1"/>
          </p:cNvSpPr>
          <p:nvPr>
            <p:ph type="dt" sz="half" idx="10"/>
          </p:nvPr>
        </p:nvSpPr>
        <p:spPr/>
        <p:txBody>
          <a:bodyPr rtlCol="0"/>
          <a:lstStyle/>
          <a:p>
            <a:fld id="{4DA27354-D997-49D0-8A81-C80D02E4BF2A}" type="datetimeFigureOut">
              <a:rPr lang="it-IT" smtClean="0"/>
              <a:t>21/06/2020</a:t>
            </a:fld>
            <a:endParaRPr lang="it-IT"/>
          </a:p>
        </p:txBody>
      </p:sp>
      <p:sp>
        <p:nvSpPr>
          <p:cNvPr id="18" name="Segnaposto numero diapositiva 17"/>
          <p:cNvSpPr>
            <a:spLocks noGrp="1"/>
          </p:cNvSpPr>
          <p:nvPr>
            <p:ph type="sldNum" sz="quarter" idx="11"/>
          </p:nvPr>
        </p:nvSpPr>
        <p:spPr/>
        <p:txBody>
          <a:bodyPr rtlCol="0"/>
          <a:lstStyle/>
          <a:p>
            <a:fld id="{C841EAA3-0805-4DC9-8AA0-E503A1D6845D}" type="slidenum">
              <a:rPr lang="it-IT" smtClean="0"/>
              <a:t>‹N›</a:t>
            </a:fld>
            <a:endParaRPr lang="it-IT"/>
          </a:p>
        </p:txBody>
      </p:sp>
      <p:sp>
        <p:nvSpPr>
          <p:cNvPr id="21" name="Segnaposto piè di pagina 20"/>
          <p:cNvSpPr>
            <a:spLocks noGrp="1"/>
          </p:cNvSpPr>
          <p:nvPr>
            <p:ph type="ftr" sz="quarter" idx="12"/>
          </p:nvPr>
        </p:nvSpPr>
        <p:spPr/>
        <p:txBody>
          <a:bodyPr rtlCol="0"/>
          <a:lstStyle/>
          <a:p>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Connettore 1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Segnaposto titolo 21"/>
          <p:cNvSpPr>
            <a:spLocks noGrp="1"/>
          </p:cNvSpPr>
          <p:nvPr>
            <p:ph type="title"/>
          </p:nvPr>
        </p:nvSpPr>
        <p:spPr>
          <a:xfrm>
            <a:off x="457200" y="274638"/>
            <a:ext cx="7467600" cy="1143000"/>
          </a:xfrm>
          <a:prstGeom prst="rect">
            <a:avLst/>
          </a:prstGeom>
        </p:spPr>
        <p:txBody>
          <a:bodyPr vert="horz" anchor="b">
            <a:normAutofit/>
          </a:bodyPr>
          <a:lstStyle/>
          <a:p>
            <a:r>
              <a:rPr kumimoji="0" lang="it-IT"/>
              <a:t>Fare clic per modificare lo stile del titolo</a:t>
            </a:r>
            <a:endParaRPr kumimoji="0" lang="en-US"/>
          </a:p>
        </p:txBody>
      </p:sp>
      <p:sp>
        <p:nvSpPr>
          <p:cNvPr id="13" name="Segnaposto testo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it-IT"/>
              <a:t>Fare clic per modificare stili del testo dello schema</a:t>
            </a:r>
          </a:p>
          <a:p>
            <a:pPr lvl="1" eaLnBrk="1" latinLnBrk="0" hangingPunct="1"/>
            <a:r>
              <a:rPr kumimoji="0" lang="it-IT"/>
              <a:t>Secondo livello</a:t>
            </a:r>
          </a:p>
          <a:p>
            <a:pPr lvl="2" eaLnBrk="1" latinLnBrk="0" hangingPunct="1"/>
            <a:r>
              <a:rPr kumimoji="0" lang="it-IT"/>
              <a:t>Terzo livello</a:t>
            </a:r>
          </a:p>
          <a:p>
            <a:pPr lvl="3" eaLnBrk="1" latinLnBrk="0" hangingPunct="1"/>
            <a:r>
              <a:rPr kumimoji="0" lang="it-IT"/>
              <a:t>Quarto livello</a:t>
            </a:r>
          </a:p>
          <a:p>
            <a:pPr lvl="4" eaLnBrk="1" latinLnBrk="0" hangingPunct="1"/>
            <a:r>
              <a:rPr kumimoji="0" lang="it-IT"/>
              <a:t>Quinto livello</a:t>
            </a:r>
            <a:endParaRPr kumimoji="0" lang="en-US"/>
          </a:p>
        </p:txBody>
      </p:sp>
      <p:sp>
        <p:nvSpPr>
          <p:cNvPr id="14" name="Segnaposto data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4DA27354-D997-49D0-8A81-C80D02E4BF2A}" type="datetimeFigureOut">
              <a:rPr lang="it-IT" smtClean="0"/>
              <a:t>21/06/2020</a:t>
            </a:fld>
            <a:endParaRPr lang="it-IT"/>
          </a:p>
        </p:txBody>
      </p:sp>
      <p:sp>
        <p:nvSpPr>
          <p:cNvPr id="3" name="Segnaposto piè di pagina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it-IT"/>
          </a:p>
        </p:txBody>
      </p:sp>
      <p:sp>
        <p:nvSpPr>
          <p:cNvPr id="7" name="Connettore 1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Connettore 1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ttangolo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Connettore 1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e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egnaposto numero diapositiva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C841EAA3-0805-4DC9-8AA0-E503A1D6845D}" type="slidenum">
              <a:rPr lang="it-IT" smtClean="0"/>
              <a:t>‹N›</a:t>
            </a:fld>
            <a:endParaRPr lang="it-IT"/>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2286000" y="3124200"/>
            <a:ext cx="6172200" cy="3257128"/>
          </a:xfrm>
        </p:spPr>
        <p:txBody>
          <a:bodyPr>
            <a:normAutofit fontScale="90000"/>
          </a:bodyPr>
          <a:lstStyle/>
          <a:p>
            <a:r>
              <a:rPr lang="it-IT" sz="1200" dirty="0"/>
              <a:t>1.</a:t>
            </a:r>
            <a:r>
              <a:rPr lang="it-IT" sz="1800" dirty="0"/>
              <a:t>Verifica Piano Annuale inclusione: </a:t>
            </a:r>
            <a:br>
              <a:rPr lang="it-IT" sz="1800" dirty="0"/>
            </a:br>
            <a:r>
              <a:rPr lang="it-IT" sz="1800" dirty="0"/>
              <a:t> eventi e progetti a.s.2019-20</a:t>
            </a:r>
            <a:br>
              <a:rPr lang="it-IT" sz="1800" dirty="0"/>
            </a:br>
            <a:br>
              <a:rPr lang="it-IT" sz="1800" dirty="0"/>
            </a:br>
            <a:r>
              <a:rPr lang="it-IT" sz="1800" dirty="0"/>
              <a:t>2. Piani di apprendimento individualizzati</a:t>
            </a:r>
            <a:br>
              <a:rPr lang="it-IT" sz="1800" dirty="0"/>
            </a:br>
            <a:br>
              <a:rPr lang="it-IT" sz="1800" dirty="0"/>
            </a:br>
            <a:r>
              <a:rPr lang="it-IT" sz="1800" dirty="0"/>
              <a:t>3. Piani integrativi di Annuale dell’Inclusione</a:t>
            </a:r>
            <a:br>
              <a:rPr lang="it-IT" sz="1800" dirty="0"/>
            </a:br>
            <a:br>
              <a:rPr lang="it-IT" sz="1800" dirty="0"/>
            </a:br>
            <a:r>
              <a:rPr lang="it-IT" sz="1800" dirty="0"/>
              <a:t>2. Verifica DAD</a:t>
            </a:r>
            <a:br>
              <a:rPr lang="it-IT" sz="1800" dirty="0"/>
            </a:br>
            <a:br>
              <a:rPr lang="it-IT" sz="1800" dirty="0"/>
            </a:br>
            <a:r>
              <a:rPr lang="it-IT" sz="1800" dirty="0"/>
              <a:t>5. Prospettive Inclusione 2020/2021</a:t>
            </a:r>
            <a:br>
              <a:rPr lang="it-IT" sz="1800" dirty="0"/>
            </a:br>
            <a:br>
              <a:rPr lang="it-IT" sz="1800" dirty="0"/>
            </a:br>
            <a:r>
              <a:rPr lang="it-IT" sz="1800" dirty="0"/>
              <a:t>6.Varie ed eventuali</a:t>
            </a:r>
            <a:br>
              <a:rPr lang="it-IT" sz="1800" dirty="0"/>
            </a:br>
            <a:endParaRPr lang="it-IT" sz="1800" dirty="0"/>
          </a:p>
        </p:txBody>
      </p:sp>
      <p:sp>
        <p:nvSpPr>
          <p:cNvPr id="3" name="Sottotitolo 2"/>
          <p:cNvSpPr>
            <a:spLocks noGrp="1"/>
          </p:cNvSpPr>
          <p:nvPr>
            <p:ph type="subTitle" idx="1"/>
          </p:nvPr>
        </p:nvSpPr>
        <p:spPr>
          <a:xfrm>
            <a:off x="1187624" y="332656"/>
            <a:ext cx="6400800" cy="1752600"/>
          </a:xfrm>
        </p:spPr>
        <p:txBody>
          <a:bodyPr>
            <a:noAutofit/>
          </a:bodyPr>
          <a:lstStyle/>
          <a:p>
            <a:r>
              <a:rPr lang="it-IT" sz="5400" dirty="0"/>
              <a:t>RIUNIONE GLI</a:t>
            </a:r>
          </a:p>
          <a:p>
            <a:r>
              <a:rPr lang="it-IT" sz="5400" dirty="0"/>
              <a:t>19 giugno 2020</a:t>
            </a:r>
          </a:p>
          <a:p>
            <a:endParaRPr lang="it-IT" sz="4000" dirty="0"/>
          </a:p>
        </p:txBody>
      </p:sp>
    </p:spTree>
    <p:extLst>
      <p:ext uri="{BB962C8B-B14F-4D97-AF65-F5344CB8AC3E}">
        <p14:creationId xmlns:p14="http://schemas.microsoft.com/office/powerpoint/2010/main" val="8714760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457200" y="274638"/>
            <a:ext cx="7467600" cy="490066"/>
          </a:xfrm>
        </p:spPr>
        <p:txBody>
          <a:bodyPr>
            <a:normAutofit fontScale="90000"/>
          </a:bodyPr>
          <a:lstStyle/>
          <a:p>
            <a:br>
              <a:rPr lang="it-IT" sz="3200" b="1" dirty="0"/>
            </a:br>
            <a:r>
              <a:rPr lang="it-IT" sz="3200" b="1" dirty="0"/>
              <a:t>Progetto mediatori culturali </a:t>
            </a:r>
            <a:endParaRPr lang="it-IT" b="1" dirty="0"/>
          </a:p>
        </p:txBody>
      </p:sp>
      <p:sp>
        <p:nvSpPr>
          <p:cNvPr id="4" name="Segnaposto contenuto 3"/>
          <p:cNvSpPr>
            <a:spLocks noGrp="1"/>
          </p:cNvSpPr>
          <p:nvPr>
            <p:ph sz="quarter" idx="1"/>
          </p:nvPr>
        </p:nvSpPr>
        <p:spPr>
          <a:xfrm>
            <a:off x="467544" y="692696"/>
            <a:ext cx="3657600" cy="6408712"/>
          </a:xfrm>
        </p:spPr>
        <p:txBody>
          <a:bodyPr>
            <a:noAutofit/>
          </a:bodyPr>
          <a:lstStyle/>
          <a:p>
            <a:pPr marL="0" indent="0">
              <a:buNone/>
            </a:pPr>
            <a:r>
              <a:rPr lang="it-IT" sz="2000" b="1" cap="small" dirty="0">
                <a:solidFill>
                  <a:srgbClr val="44546A"/>
                </a:solidFill>
                <a:ea typeface="+mj-ea"/>
                <a:cs typeface="+mj-cs"/>
              </a:rPr>
              <a:t>attività programmate </a:t>
            </a:r>
          </a:p>
          <a:p>
            <a:r>
              <a:rPr lang="it-IT" sz="1800" cap="small" dirty="0">
                <a:solidFill>
                  <a:srgbClr val="44546A"/>
                </a:solidFill>
                <a:ea typeface="+mj-ea"/>
                <a:cs typeface="+mj-cs"/>
              </a:rPr>
              <a:t>novembre: </a:t>
            </a:r>
            <a:r>
              <a:rPr lang="it-IT" sz="1800" b="1" cap="small" dirty="0">
                <a:solidFill>
                  <a:srgbClr val="44546A"/>
                </a:solidFill>
                <a:ea typeface="+mj-ea"/>
                <a:cs typeface="+mj-cs"/>
              </a:rPr>
              <a:t>ore di colloquio per supportare le famiglie degli alunni stranieri nella comprensione di alcuni document</a:t>
            </a:r>
            <a:r>
              <a:rPr lang="it-IT" sz="1800" cap="small" dirty="0">
                <a:solidFill>
                  <a:srgbClr val="44546A"/>
                </a:solidFill>
                <a:ea typeface="+mj-ea"/>
                <a:cs typeface="+mj-cs"/>
              </a:rPr>
              <a:t>i, </a:t>
            </a:r>
          </a:p>
          <a:p>
            <a:r>
              <a:rPr lang="it-IT" sz="1800" cap="small" dirty="0">
                <a:solidFill>
                  <a:srgbClr val="44546A"/>
                </a:solidFill>
                <a:ea typeface="+mj-ea"/>
                <a:cs typeface="+mj-cs"/>
              </a:rPr>
              <a:t>a causa della sospensione delle lezioni dovute all’emergenza </a:t>
            </a:r>
            <a:r>
              <a:rPr lang="it-IT" sz="1800" cap="small" dirty="0" err="1">
                <a:solidFill>
                  <a:srgbClr val="44546A"/>
                </a:solidFill>
                <a:ea typeface="+mj-ea"/>
                <a:cs typeface="+mj-cs"/>
              </a:rPr>
              <a:t>covid</a:t>
            </a:r>
            <a:r>
              <a:rPr lang="it-IT" sz="1800" cap="small" dirty="0">
                <a:solidFill>
                  <a:srgbClr val="44546A"/>
                </a:solidFill>
                <a:ea typeface="+mj-ea"/>
                <a:cs typeface="+mj-cs"/>
              </a:rPr>
              <a:t> 19 i mediatori del </a:t>
            </a:r>
            <a:r>
              <a:rPr lang="it-IT" sz="1800" cap="small" dirty="0" err="1">
                <a:solidFill>
                  <a:srgbClr val="44546A"/>
                </a:solidFill>
                <a:ea typeface="+mj-ea"/>
                <a:cs typeface="+mj-cs"/>
              </a:rPr>
              <a:t>ciss</a:t>
            </a:r>
            <a:r>
              <a:rPr lang="it-IT" sz="1800" cap="small" dirty="0">
                <a:solidFill>
                  <a:srgbClr val="44546A"/>
                </a:solidFill>
                <a:ea typeface="+mj-ea"/>
                <a:cs typeface="+mj-cs"/>
              </a:rPr>
              <a:t> 38 si sono comunque resi disponibili </a:t>
            </a:r>
            <a:r>
              <a:rPr lang="it-IT" sz="1800" b="1" cap="small" dirty="0">
                <a:solidFill>
                  <a:srgbClr val="44546A"/>
                </a:solidFill>
                <a:ea typeface="+mj-ea"/>
                <a:cs typeface="+mj-cs"/>
              </a:rPr>
              <a:t>a contattare e supportare telefonicamente e in videoconferenza quelle famiglie di alunni stranieri che si trovavano in difficoltà con la didattica a distanza</a:t>
            </a:r>
            <a:r>
              <a:rPr lang="it-IT" sz="1800" cap="small" dirty="0">
                <a:solidFill>
                  <a:srgbClr val="44546A"/>
                </a:solidFill>
                <a:ea typeface="+mj-ea"/>
                <a:cs typeface="+mj-cs"/>
              </a:rPr>
              <a:t>.</a:t>
            </a:r>
            <a:br>
              <a:rPr lang="it-IT" sz="1800" cap="small" dirty="0">
                <a:solidFill>
                  <a:srgbClr val="44546A"/>
                </a:solidFill>
                <a:ea typeface="+mj-ea"/>
                <a:cs typeface="+mj-cs"/>
              </a:rPr>
            </a:br>
            <a:endParaRPr lang="it-IT" sz="1800" dirty="0"/>
          </a:p>
        </p:txBody>
      </p:sp>
      <p:sp>
        <p:nvSpPr>
          <p:cNvPr id="5" name="Segnaposto contenuto 4"/>
          <p:cNvSpPr>
            <a:spLocks noGrp="1"/>
          </p:cNvSpPr>
          <p:nvPr>
            <p:ph sz="quarter" idx="2"/>
          </p:nvPr>
        </p:nvSpPr>
        <p:spPr>
          <a:xfrm>
            <a:off x="4270248" y="908720"/>
            <a:ext cx="3657600" cy="5904656"/>
          </a:xfrm>
        </p:spPr>
        <p:txBody>
          <a:bodyPr>
            <a:normAutofit fontScale="92500" lnSpcReduction="10000"/>
          </a:bodyPr>
          <a:lstStyle/>
          <a:p>
            <a:r>
              <a:rPr lang="it-IT" sz="1600" cap="small" dirty="0">
                <a:solidFill>
                  <a:srgbClr val="44546A"/>
                </a:solidFill>
                <a:ea typeface="+mj-ea"/>
                <a:cs typeface="+mj-cs"/>
              </a:rPr>
              <a:t>Il CISS 38, in collaborazione con la cooperativa Andirivieni, ha supportato, attraverso una docente di lingua italiana per stranieri, due nostri alunni di origine egiziana, per un totale di </a:t>
            </a:r>
            <a:r>
              <a:rPr lang="it-IT" sz="1600" b="1" cap="small" dirty="0">
                <a:solidFill>
                  <a:srgbClr val="44546A"/>
                </a:solidFill>
                <a:ea typeface="+mj-ea"/>
                <a:cs typeface="+mj-cs"/>
              </a:rPr>
              <a:t>venti ore per alunno</a:t>
            </a:r>
            <a:r>
              <a:rPr lang="it-IT" sz="1600" cap="small" dirty="0">
                <a:solidFill>
                  <a:srgbClr val="44546A"/>
                </a:solidFill>
                <a:ea typeface="+mj-ea"/>
                <a:cs typeface="+mj-cs"/>
              </a:rPr>
              <a:t>. In collaborazione con le insegnanti, </a:t>
            </a:r>
            <a:r>
              <a:rPr lang="it-IT" sz="1600" cap="small" dirty="0" err="1">
                <a:solidFill>
                  <a:srgbClr val="44546A"/>
                </a:solidFill>
                <a:ea typeface="+mj-ea"/>
                <a:cs typeface="+mj-cs"/>
              </a:rPr>
              <a:t>e’</a:t>
            </a:r>
            <a:r>
              <a:rPr lang="it-IT" sz="1600" cap="small" dirty="0">
                <a:solidFill>
                  <a:srgbClr val="44546A"/>
                </a:solidFill>
                <a:ea typeface="+mj-ea"/>
                <a:cs typeface="+mj-cs"/>
              </a:rPr>
              <a:t> stato svolto </a:t>
            </a:r>
            <a:r>
              <a:rPr lang="it-IT" sz="1600" b="1" cap="small" dirty="0">
                <a:solidFill>
                  <a:srgbClr val="44546A"/>
                </a:solidFill>
                <a:ea typeface="+mj-ea"/>
                <a:cs typeface="+mj-cs"/>
              </a:rPr>
              <a:t>un sostegno di tipo didattico </a:t>
            </a:r>
            <a:r>
              <a:rPr lang="it-IT" sz="1600" cap="small" dirty="0">
                <a:solidFill>
                  <a:srgbClr val="44546A"/>
                </a:solidFill>
                <a:ea typeface="+mj-ea"/>
                <a:cs typeface="+mj-cs"/>
              </a:rPr>
              <a:t>per aiutare questi due alunni a comprendere e svolgere le attività proposte.</a:t>
            </a:r>
          </a:p>
          <a:p>
            <a:pPr marL="0" indent="0">
              <a:buNone/>
            </a:pPr>
            <a:r>
              <a:rPr lang="it-IT" sz="1600" b="1" cap="small" dirty="0">
                <a:solidFill>
                  <a:srgbClr val="44546A"/>
                </a:solidFill>
                <a:ea typeface="+mj-ea"/>
                <a:cs typeface="+mj-cs"/>
              </a:rPr>
              <a:t>Obiettivi raggiunti:</a:t>
            </a:r>
          </a:p>
          <a:p>
            <a:r>
              <a:rPr lang="it-IT" sz="1600" cap="small" dirty="0">
                <a:solidFill>
                  <a:srgbClr val="44546A"/>
                </a:solidFill>
                <a:ea typeface="+mj-ea"/>
                <a:cs typeface="+mj-cs"/>
              </a:rPr>
              <a:t>Facilitare la comprensione dei documenti e degli avvisi di routine</a:t>
            </a:r>
          </a:p>
          <a:p>
            <a:br>
              <a:rPr lang="it-IT" sz="1600" cap="small" dirty="0">
                <a:solidFill>
                  <a:srgbClr val="44546A"/>
                </a:solidFill>
                <a:ea typeface="+mj-ea"/>
                <a:cs typeface="+mj-cs"/>
              </a:rPr>
            </a:br>
            <a:r>
              <a:rPr lang="it-IT" sz="1600" cap="small" dirty="0">
                <a:solidFill>
                  <a:srgbClr val="44546A"/>
                </a:solidFill>
                <a:ea typeface="+mj-ea"/>
                <a:cs typeface="+mj-cs"/>
              </a:rPr>
              <a:t>Mantenere un rapporto costante attraverso periodici colloqui</a:t>
            </a:r>
            <a:br>
              <a:rPr lang="it-IT" sz="1600" cap="small" dirty="0">
                <a:solidFill>
                  <a:srgbClr val="44546A"/>
                </a:solidFill>
                <a:ea typeface="+mj-ea"/>
                <a:cs typeface="+mj-cs"/>
              </a:rPr>
            </a:br>
            <a:r>
              <a:rPr lang="it-IT" sz="1600" cap="small" dirty="0">
                <a:solidFill>
                  <a:srgbClr val="44546A"/>
                </a:solidFill>
                <a:ea typeface="+mj-ea"/>
                <a:cs typeface="+mj-cs"/>
              </a:rPr>
              <a:t>Affiancare e consigliare le famiglie ad usufruire delle diverse risorse presenti nel territorio (servizio di doposcuola)</a:t>
            </a:r>
            <a:endParaRPr lang="it-IT" dirty="0"/>
          </a:p>
        </p:txBody>
      </p:sp>
    </p:spTree>
    <p:extLst>
      <p:ext uri="{BB962C8B-B14F-4D97-AF65-F5344CB8AC3E}">
        <p14:creationId xmlns:p14="http://schemas.microsoft.com/office/powerpoint/2010/main" val="30313540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457200" y="116632"/>
            <a:ext cx="7467600" cy="936104"/>
          </a:xfrm>
        </p:spPr>
        <p:txBody>
          <a:bodyPr>
            <a:normAutofit fontScale="90000"/>
          </a:bodyPr>
          <a:lstStyle/>
          <a:p>
            <a:r>
              <a:rPr lang="it-IT" sz="3100" b="1" dirty="0"/>
              <a:t>PROGETTO </a:t>
            </a:r>
            <a:r>
              <a:rPr lang="it-IT" sz="3100" b="1" i="1" dirty="0"/>
              <a:t>LA SCUOLA CHE VORREI </a:t>
            </a:r>
            <a:br>
              <a:rPr lang="it-IT" sz="2000" b="1" i="1" dirty="0"/>
            </a:br>
            <a:r>
              <a:rPr lang="it-IT" sz="2000" b="1" dirty="0"/>
              <a:t>settimana per competenze</a:t>
            </a:r>
          </a:p>
        </p:txBody>
      </p:sp>
      <p:sp>
        <p:nvSpPr>
          <p:cNvPr id="4" name="Segnaposto contenuto 3"/>
          <p:cNvSpPr>
            <a:spLocks noGrp="1"/>
          </p:cNvSpPr>
          <p:nvPr>
            <p:ph sz="quarter" idx="1"/>
          </p:nvPr>
        </p:nvSpPr>
        <p:spPr>
          <a:xfrm>
            <a:off x="457200" y="836712"/>
            <a:ext cx="3657600" cy="6048672"/>
          </a:xfrm>
        </p:spPr>
        <p:txBody>
          <a:bodyPr>
            <a:normAutofit fontScale="62500" lnSpcReduction="20000"/>
          </a:bodyPr>
          <a:lstStyle/>
          <a:p>
            <a:pPr marL="0" indent="0">
              <a:buNone/>
            </a:pPr>
            <a:r>
              <a:rPr lang="it-IT" sz="2600" b="1" cap="small" dirty="0">
                <a:solidFill>
                  <a:srgbClr val="44546A"/>
                </a:solidFill>
                <a:ea typeface="+mj-ea"/>
                <a:cs typeface="+mj-cs"/>
              </a:rPr>
              <a:t>             </a:t>
            </a:r>
          </a:p>
          <a:p>
            <a:pPr marL="0" indent="0">
              <a:buNone/>
            </a:pPr>
            <a:r>
              <a:rPr lang="it-IT" sz="2600" b="1" cap="small" dirty="0">
                <a:solidFill>
                  <a:srgbClr val="44546A"/>
                </a:solidFill>
                <a:ea typeface="+mj-ea"/>
                <a:cs typeface="+mj-cs"/>
              </a:rPr>
              <a:t>PUNTI DI FORZA:</a:t>
            </a:r>
            <a:br>
              <a:rPr lang="it-IT" sz="2600" b="1" cap="small" dirty="0">
                <a:solidFill>
                  <a:srgbClr val="44546A"/>
                </a:solidFill>
                <a:ea typeface="+mj-ea"/>
                <a:cs typeface="+mj-cs"/>
              </a:rPr>
            </a:br>
            <a:r>
              <a:rPr lang="it-IT" sz="2600" cap="small" dirty="0">
                <a:solidFill>
                  <a:srgbClr val="44546A"/>
                </a:solidFill>
                <a:ea typeface="+mj-ea"/>
                <a:cs typeface="+mj-cs"/>
              </a:rPr>
              <a:t>.</a:t>
            </a:r>
          </a:p>
          <a:p>
            <a:r>
              <a:rPr lang="it-IT" sz="2600" cap="small" dirty="0">
                <a:solidFill>
                  <a:srgbClr val="44546A"/>
                </a:solidFill>
                <a:ea typeface="+mj-ea"/>
                <a:cs typeface="+mj-cs"/>
              </a:rPr>
              <a:t>Ricchezza di proposte da parte del gruppo classe per la realizzazione del prodotto finito.</a:t>
            </a:r>
          </a:p>
          <a:p>
            <a:r>
              <a:rPr lang="it-IT" sz="2600" cap="small" dirty="0">
                <a:solidFill>
                  <a:srgbClr val="44546A"/>
                </a:solidFill>
                <a:ea typeface="+mj-ea"/>
                <a:cs typeface="+mj-cs"/>
              </a:rPr>
              <a:t>Collaborazione dell’intero C. di Classe per la realizzazione di un’unica opera.</a:t>
            </a:r>
          </a:p>
          <a:p>
            <a:r>
              <a:rPr lang="it-IT" sz="2600" cap="small" dirty="0">
                <a:solidFill>
                  <a:srgbClr val="44546A"/>
                </a:solidFill>
                <a:ea typeface="+mj-ea"/>
                <a:cs typeface="+mj-cs"/>
              </a:rPr>
              <a:t>Partecipazione attiva per il miglioramento della scuola.</a:t>
            </a:r>
          </a:p>
          <a:p>
            <a:r>
              <a:rPr lang="it-IT" sz="2600" cap="small" dirty="0">
                <a:solidFill>
                  <a:srgbClr val="44546A"/>
                </a:solidFill>
                <a:ea typeface="+mj-ea"/>
                <a:cs typeface="+mj-cs"/>
              </a:rPr>
              <a:t>Lavoro di gruppo e spirito collaborativo tra alunni provenienti da classi diverse.</a:t>
            </a:r>
            <a:endParaRPr lang="it-IT" sz="2600" cap="small" dirty="0">
              <a:solidFill>
                <a:srgbClr val="44546A"/>
              </a:solidFill>
            </a:endParaRPr>
          </a:p>
          <a:p>
            <a:r>
              <a:rPr lang="it-IT" sz="2600" cap="small" dirty="0">
                <a:solidFill>
                  <a:srgbClr val="44546A"/>
                </a:solidFill>
              </a:rPr>
              <a:t>Coinvolgimento delle diverse discipline/docenti e alunni nella realizzazione dell’attività e sinergia negli interventi</a:t>
            </a:r>
          </a:p>
          <a:p>
            <a:r>
              <a:rPr lang="it-IT" sz="2800" cap="small" dirty="0">
                <a:solidFill>
                  <a:srgbClr val="44546A"/>
                </a:solidFill>
              </a:rPr>
              <a:t>Utilizzo strumenti tecnologici nuovi (programma montaggio video).</a:t>
            </a:r>
            <a:br>
              <a:rPr lang="it-IT" sz="2600" cap="small" dirty="0">
                <a:solidFill>
                  <a:srgbClr val="44546A"/>
                </a:solidFill>
                <a:ea typeface="+mj-ea"/>
                <a:cs typeface="+mj-cs"/>
              </a:rPr>
            </a:br>
            <a:br>
              <a:rPr lang="it-IT" sz="1400" cap="small" dirty="0">
                <a:solidFill>
                  <a:srgbClr val="44546A"/>
                </a:solidFill>
                <a:ea typeface="+mj-ea"/>
                <a:cs typeface="+mj-cs"/>
              </a:rPr>
            </a:br>
            <a:endParaRPr lang="it-IT" dirty="0"/>
          </a:p>
        </p:txBody>
      </p:sp>
      <p:sp>
        <p:nvSpPr>
          <p:cNvPr id="5" name="Segnaposto contenuto 4"/>
          <p:cNvSpPr>
            <a:spLocks noGrp="1"/>
          </p:cNvSpPr>
          <p:nvPr>
            <p:ph sz="quarter" idx="2"/>
          </p:nvPr>
        </p:nvSpPr>
        <p:spPr>
          <a:xfrm>
            <a:off x="4270248" y="764704"/>
            <a:ext cx="3657600" cy="5832648"/>
          </a:xfrm>
        </p:spPr>
        <p:txBody>
          <a:bodyPr>
            <a:noAutofit/>
          </a:bodyPr>
          <a:lstStyle/>
          <a:p>
            <a:endParaRPr lang="it-IT" sz="1600" cap="small" dirty="0">
              <a:solidFill>
                <a:srgbClr val="44546A"/>
              </a:solidFill>
              <a:ea typeface="+mj-ea"/>
              <a:cs typeface="+mj-cs"/>
            </a:endParaRPr>
          </a:p>
          <a:p>
            <a:r>
              <a:rPr lang="it-IT" sz="1600" cap="small" dirty="0">
                <a:solidFill>
                  <a:srgbClr val="44546A"/>
                </a:solidFill>
                <a:ea typeface="+mj-ea"/>
                <a:cs typeface="+mj-cs"/>
              </a:rPr>
              <a:t>Opportunità di un confronto con compagni ed insegnanti diversi</a:t>
            </a:r>
          </a:p>
          <a:p>
            <a:r>
              <a:rPr lang="it-IT" sz="1600" cap="small" dirty="0">
                <a:solidFill>
                  <a:srgbClr val="44546A"/>
                </a:solidFill>
                <a:ea typeface="+mj-ea"/>
                <a:cs typeface="+mj-cs"/>
              </a:rPr>
              <a:t>Valorizzazione degli alunni del gruppo della fascia bassa: possibilità di esprimere le proprie potenzialità in modo più libero e soddisfacente di quanto accada nel gruppo classe</a:t>
            </a:r>
          </a:p>
          <a:p>
            <a:pPr marL="0" indent="0">
              <a:buNone/>
            </a:pPr>
            <a:br>
              <a:rPr lang="it-IT" sz="1600" cap="small" dirty="0">
                <a:solidFill>
                  <a:srgbClr val="44546A"/>
                </a:solidFill>
                <a:ea typeface="+mj-ea"/>
                <a:cs typeface="+mj-cs"/>
              </a:rPr>
            </a:br>
            <a:r>
              <a:rPr lang="it-IT" sz="1600" b="1" cap="small" dirty="0">
                <a:solidFill>
                  <a:srgbClr val="44546A"/>
                </a:solidFill>
                <a:ea typeface="+mj-ea"/>
                <a:cs typeface="+mj-cs"/>
              </a:rPr>
              <a:t>CRITICITA’ </a:t>
            </a:r>
          </a:p>
          <a:p>
            <a:pPr marL="0" indent="0">
              <a:buNone/>
            </a:pPr>
            <a:br>
              <a:rPr lang="it-IT" sz="1600" cap="small" dirty="0">
                <a:solidFill>
                  <a:srgbClr val="44546A"/>
                </a:solidFill>
                <a:ea typeface="+mj-ea"/>
                <a:cs typeface="+mj-cs"/>
              </a:rPr>
            </a:br>
            <a:r>
              <a:rPr lang="it-IT" sz="1600" cap="small" dirty="0">
                <a:solidFill>
                  <a:srgbClr val="44546A"/>
                </a:solidFill>
                <a:ea typeface="+mj-ea"/>
                <a:cs typeface="+mj-cs"/>
              </a:rPr>
              <a:t>La difficoltà per i docenti di programmare in tempi utili gli interventi da effettuare nella classe</a:t>
            </a:r>
          </a:p>
        </p:txBody>
      </p:sp>
    </p:spTree>
    <p:extLst>
      <p:ext uri="{BB962C8B-B14F-4D97-AF65-F5344CB8AC3E}">
        <p14:creationId xmlns:p14="http://schemas.microsoft.com/office/powerpoint/2010/main" val="11697742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60648"/>
            <a:ext cx="7467600" cy="648072"/>
          </a:xfrm>
        </p:spPr>
        <p:txBody>
          <a:bodyPr>
            <a:noAutofit/>
          </a:bodyPr>
          <a:lstStyle/>
          <a:p>
            <a:pPr marL="342900" indent="-342900">
              <a:buFont typeface="Wingdings" panose="05000000000000000000" pitchFamily="2" charset="2"/>
              <a:buChar char="q"/>
            </a:pPr>
            <a:br>
              <a:rPr lang="it-IT" sz="2000" dirty="0"/>
            </a:br>
            <a:br>
              <a:rPr lang="it-IT" sz="2000" dirty="0"/>
            </a:br>
            <a:br>
              <a:rPr lang="it-IT" sz="2000" dirty="0"/>
            </a:br>
            <a:br>
              <a:rPr lang="it-IT" sz="2000" dirty="0"/>
            </a:br>
            <a:r>
              <a:rPr lang="it-IT" sz="2000" dirty="0"/>
              <a:t>                                     Progetto Restiamo in contatto</a:t>
            </a:r>
            <a:br>
              <a:rPr lang="it-IT" sz="2000" dirty="0"/>
            </a:br>
            <a:br>
              <a:rPr lang="it-IT" sz="2000" dirty="0"/>
            </a:br>
            <a:r>
              <a:rPr lang="it-IT" sz="2000" dirty="0"/>
              <a:t>Il progetto nasce dalla collaborazione tra il Ciss38, la Banca San Paolo e la cooperativa Andirivieni con l’obiettivo di fornire un supporto didattico e digitale ai ragazzi più in difficoltà durante il periodo di emergenza </a:t>
            </a:r>
            <a:r>
              <a:rPr lang="it-IT" sz="2000" dirty="0" err="1"/>
              <a:t>Covid</a:t>
            </a:r>
            <a:r>
              <a:rPr lang="it-IT" sz="2000" dirty="0"/>
              <a:t>.</a:t>
            </a:r>
            <a:br>
              <a:rPr lang="it-IT" sz="2000" dirty="0"/>
            </a:br>
            <a:br>
              <a:rPr lang="it-IT" sz="2000" dirty="0"/>
            </a:br>
            <a:r>
              <a:rPr lang="it-IT" sz="2000" dirty="0"/>
              <a:t>Tredici ragazzi hanno usufruito del supporto a distanza. </a:t>
            </a:r>
            <a:br>
              <a:rPr lang="it-IT" sz="2000" dirty="0"/>
            </a:br>
            <a:br>
              <a:rPr lang="it-IT" sz="2000" dirty="0"/>
            </a:br>
            <a:r>
              <a:rPr lang="it-IT" sz="2000" dirty="0"/>
              <a:t>Gli educatori sono riusciti a diluire le ore di intervento anche in raccordo con gli insegnanti così da coprire l'anno scolastico. Gli ultimi si sono conclusi all'inizio della seconda settimana di giugno.</a:t>
            </a:r>
            <a:br>
              <a:rPr lang="it-IT" sz="2000" dirty="0"/>
            </a:br>
            <a:br>
              <a:rPr lang="it-IT" sz="2000" dirty="0"/>
            </a:br>
            <a:r>
              <a:rPr lang="it-IT" sz="2000" dirty="0"/>
              <a:t>La referente del progetto del </a:t>
            </a:r>
            <a:r>
              <a:rPr lang="it-IT" sz="2000" dirty="0" err="1"/>
              <a:t>Ciss</a:t>
            </a:r>
            <a:r>
              <a:rPr lang="it-IT" sz="2000" dirty="0"/>
              <a:t> avrà cura prossimamente di inviare i diari di bordo con il percorso svolto per ciascun ragazzo per fornire il resoconto puntuale del lavoro fatto.</a:t>
            </a:r>
            <a:br>
              <a:rPr lang="it-IT" sz="2000" dirty="0"/>
            </a:br>
            <a:br>
              <a:rPr lang="it-IT" sz="2000" dirty="0"/>
            </a:br>
            <a:r>
              <a:rPr lang="it-IT" sz="2000" dirty="0"/>
              <a:t>Per i ragazzi di terza media è stata tenuta qualche ora di supporto per la preparazione della prova orale finale.</a:t>
            </a:r>
            <a:br>
              <a:rPr lang="it-IT" sz="2000" dirty="0"/>
            </a:br>
            <a:br>
              <a:rPr lang="it-IT" sz="2000" dirty="0"/>
            </a:br>
            <a:br>
              <a:rPr lang="it-IT" sz="2000" dirty="0"/>
            </a:br>
            <a:br>
              <a:rPr lang="it-IT" sz="2000" dirty="0"/>
            </a:br>
            <a:br>
              <a:rPr lang="it-IT" sz="2000" dirty="0"/>
            </a:br>
            <a:br>
              <a:rPr lang="it-IT" sz="2700" dirty="0">
                <a:solidFill>
                  <a:srgbClr val="44546A"/>
                </a:solidFill>
              </a:rPr>
            </a:br>
            <a:br>
              <a:rPr lang="it-IT" sz="2000" dirty="0"/>
            </a:br>
            <a:r>
              <a:rPr lang="it-IT" sz="3600" dirty="0">
                <a:solidFill>
                  <a:srgbClr val="44546A"/>
                </a:solidFill>
              </a:rPr>
              <a:t>Progetto ASTRI </a:t>
            </a:r>
            <a:endParaRPr lang="it-IT" sz="3600" dirty="0"/>
          </a:p>
        </p:txBody>
      </p:sp>
      <p:sp>
        <p:nvSpPr>
          <p:cNvPr id="3" name="Segnaposto contenuto 2"/>
          <p:cNvSpPr>
            <a:spLocks noGrp="1"/>
          </p:cNvSpPr>
          <p:nvPr>
            <p:ph sz="quarter" idx="1"/>
          </p:nvPr>
        </p:nvSpPr>
        <p:spPr>
          <a:xfrm>
            <a:off x="457200" y="908720"/>
            <a:ext cx="3657600" cy="5904656"/>
          </a:xfrm>
        </p:spPr>
        <p:txBody>
          <a:bodyPr>
            <a:normAutofit fontScale="85000" lnSpcReduction="20000"/>
          </a:bodyPr>
          <a:lstStyle/>
          <a:p>
            <a:endParaRPr lang="it-IT" sz="2000" b="1" cap="small" dirty="0">
              <a:solidFill>
                <a:srgbClr val="44546A"/>
              </a:solidFill>
              <a:ea typeface="+mj-ea"/>
              <a:cs typeface="+mj-cs"/>
            </a:endParaRPr>
          </a:p>
          <a:p>
            <a:pPr marL="0" indent="0">
              <a:buNone/>
            </a:pPr>
            <a:r>
              <a:rPr lang="it-IT" sz="2000" b="1" cap="small" dirty="0">
                <a:solidFill>
                  <a:srgbClr val="44546A"/>
                </a:solidFill>
                <a:effectLst>
                  <a:outerShdw blurRad="38100" dist="38100" dir="2700000" algn="tl">
                    <a:srgbClr val="000000">
                      <a:alpha val="43137"/>
                    </a:srgbClr>
                  </a:outerShdw>
                </a:effectLst>
                <a:ea typeface="+mj-ea"/>
                <a:cs typeface="+mj-cs"/>
              </a:rPr>
              <a:t>PERIODO</a:t>
            </a:r>
            <a:r>
              <a:rPr lang="it-IT" sz="2000" b="1" cap="small" dirty="0">
                <a:solidFill>
                  <a:srgbClr val="44546A"/>
                </a:solidFill>
                <a:ea typeface="+mj-ea"/>
                <a:cs typeface="+mj-cs"/>
              </a:rPr>
              <a:t>:</a:t>
            </a:r>
            <a:r>
              <a:rPr lang="it-IT" sz="2000" cap="small" dirty="0">
                <a:solidFill>
                  <a:srgbClr val="44546A"/>
                </a:solidFill>
                <a:ea typeface="+mj-ea"/>
                <a:cs typeface="+mj-cs"/>
              </a:rPr>
              <a:t> </a:t>
            </a:r>
            <a:r>
              <a:rPr lang="it-IT" sz="1900" b="1" cap="small" dirty="0">
                <a:solidFill>
                  <a:srgbClr val="44546A"/>
                </a:solidFill>
                <a:ea typeface="+mj-ea"/>
                <a:cs typeface="+mj-cs"/>
              </a:rPr>
              <a:t>febbraio-giugno</a:t>
            </a:r>
          </a:p>
          <a:p>
            <a:pPr marL="0" indent="0">
              <a:buNone/>
            </a:pPr>
            <a:br>
              <a:rPr lang="it-IT" sz="1900" b="1" cap="small" dirty="0">
                <a:solidFill>
                  <a:srgbClr val="44546A"/>
                </a:solidFill>
                <a:ea typeface="+mj-ea"/>
                <a:cs typeface="+mj-cs"/>
              </a:rPr>
            </a:br>
            <a:r>
              <a:rPr lang="it-IT" sz="1900" b="1" cap="small" dirty="0">
                <a:solidFill>
                  <a:srgbClr val="44546A"/>
                </a:solidFill>
                <a:ea typeface="+mj-ea"/>
                <a:cs typeface="+mj-cs"/>
              </a:rPr>
              <a:t>DOCENTI COINVOLTI: tre</a:t>
            </a:r>
            <a:br>
              <a:rPr lang="it-IT" sz="1900" b="1" cap="small" dirty="0">
                <a:solidFill>
                  <a:srgbClr val="44546A"/>
                </a:solidFill>
                <a:ea typeface="+mj-ea"/>
                <a:cs typeface="+mj-cs"/>
              </a:rPr>
            </a:br>
            <a:r>
              <a:rPr lang="it-IT" sz="1900" b="1" cap="small" dirty="0">
                <a:solidFill>
                  <a:srgbClr val="44546A"/>
                </a:solidFill>
                <a:ea typeface="+mj-ea"/>
                <a:cs typeface="+mj-cs"/>
              </a:rPr>
              <a:t>ALUNNI COINVOLTI: </a:t>
            </a:r>
          </a:p>
          <a:p>
            <a:pPr marL="0" indent="0">
              <a:buNone/>
            </a:pPr>
            <a:r>
              <a:rPr lang="it-IT" sz="1900" b="1" cap="small" dirty="0">
                <a:solidFill>
                  <a:srgbClr val="44546A"/>
                </a:solidFill>
                <a:ea typeface="+mj-ea"/>
                <a:cs typeface="+mj-cs"/>
              </a:rPr>
              <a:t>          5 alunni (Scuola Primaria Favria 1+ 4 Secondaria)</a:t>
            </a:r>
          </a:p>
          <a:p>
            <a:pPr marL="0" indent="0">
              <a:buNone/>
            </a:pPr>
            <a:endParaRPr lang="it-IT" sz="1900" b="1" cap="small" dirty="0">
              <a:solidFill>
                <a:srgbClr val="44546A"/>
              </a:solidFill>
              <a:ea typeface="+mj-ea"/>
              <a:cs typeface="+mj-cs"/>
            </a:endParaRPr>
          </a:p>
          <a:p>
            <a:pPr marL="0" indent="0">
              <a:buNone/>
            </a:pPr>
            <a:r>
              <a:rPr lang="it-IT" sz="1900" b="1" cap="small" dirty="0">
                <a:solidFill>
                  <a:srgbClr val="44546A"/>
                </a:solidFill>
                <a:effectLst>
                  <a:outerShdw blurRad="38100" dist="38100" dir="2700000" algn="tl">
                    <a:srgbClr val="000000">
                      <a:alpha val="43137"/>
                    </a:srgbClr>
                  </a:outerShdw>
                </a:effectLst>
                <a:ea typeface="+mj-ea"/>
                <a:cs typeface="+mj-cs"/>
              </a:rPr>
              <a:t>Principali obiettivi raggiunti</a:t>
            </a:r>
          </a:p>
          <a:p>
            <a:pPr marL="0" indent="0">
              <a:buNone/>
            </a:pPr>
            <a:endParaRPr lang="it-IT" sz="1900" b="1" cap="small" dirty="0">
              <a:solidFill>
                <a:srgbClr val="44546A"/>
              </a:solidFill>
              <a:effectLst>
                <a:outerShdw blurRad="38100" dist="38100" dir="2700000" algn="tl">
                  <a:srgbClr val="000000">
                    <a:alpha val="43137"/>
                  </a:srgbClr>
                </a:outerShdw>
              </a:effectLst>
              <a:ea typeface="+mj-ea"/>
              <a:cs typeface="+mj-cs"/>
            </a:endParaRPr>
          </a:p>
          <a:p>
            <a:r>
              <a:rPr lang="it-IT" sz="1900" b="1" cap="small" dirty="0">
                <a:solidFill>
                  <a:srgbClr val="44546A"/>
                </a:solidFill>
                <a:ea typeface="+mj-ea"/>
                <a:cs typeface="+mj-cs"/>
              </a:rPr>
              <a:t>Accogliere le proprie difficoltà ed il proprio disagio apprendendo il valore delle differenze</a:t>
            </a:r>
          </a:p>
          <a:p>
            <a:r>
              <a:rPr lang="it-IT" sz="1900" b="1" cap="small" dirty="0">
                <a:solidFill>
                  <a:srgbClr val="44546A"/>
                </a:solidFill>
                <a:ea typeface="+mj-ea"/>
                <a:cs typeface="+mj-cs"/>
              </a:rPr>
              <a:t>Incrementare l’autonomia personale, l’autostima e migliorare il livello didattico dell’alunno</a:t>
            </a:r>
          </a:p>
          <a:p>
            <a:r>
              <a:rPr lang="it-IT" sz="1900" b="1" cap="small" dirty="0">
                <a:solidFill>
                  <a:srgbClr val="44546A"/>
                </a:solidFill>
                <a:ea typeface="+mj-ea"/>
                <a:cs typeface="+mj-cs"/>
              </a:rPr>
              <a:t>Favorire il senso di responsabilità e di partecipazione al gruppo</a:t>
            </a:r>
            <a:br>
              <a:rPr lang="it-IT" sz="1900" b="1" cap="small" dirty="0">
                <a:solidFill>
                  <a:srgbClr val="44546A"/>
                </a:solidFill>
                <a:ea typeface="+mj-ea"/>
                <a:cs typeface="+mj-cs"/>
              </a:rPr>
            </a:br>
            <a:endParaRPr lang="it-IT" sz="1900" b="1" cap="small" dirty="0">
              <a:solidFill>
                <a:srgbClr val="44546A"/>
              </a:solidFill>
              <a:ea typeface="+mj-ea"/>
              <a:cs typeface="+mj-cs"/>
            </a:endParaRPr>
          </a:p>
          <a:p>
            <a:r>
              <a:rPr lang="it-IT" sz="1900" b="1" cap="small" dirty="0">
                <a:solidFill>
                  <a:srgbClr val="44546A"/>
                </a:solidFill>
                <a:ea typeface="+mj-ea"/>
                <a:cs typeface="+mj-cs"/>
              </a:rPr>
              <a:t>Sviluppare l’autocontrollo</a:t>
            </a:r>
          </a:p>
        </p:txBody>
      </p:sp>
      <p:sp>
        <p:nvSpPr>
          <p:cNvPr id="4" name="Segnaposto contenuto 3"/>
          <p:cNvSpPr>
            <a:spLocks noGrp="1"/>
          </p:cNvSpPr>
          <p:nvPr>
            <p:ph sz="quarter" idx="2"/>
          </p:nvPr>
        </p:nvSpPr>
        <p:spPr>
          <a:xfrm>
            <a:off x="4270248" y="980728"/>
            <a:ext cx="3657600" cy="5191472"/>
          </a:xfrm>
        </p:spPr>
        <p:txBody>
          <a:bodyPr>
            <a:normAutofit fontScale="85000" lnSpcReduction="20000"/>
          </a:bodyPr>
          <a:lstStyle/>
          <a:p>
            <a:pPr marL="0" indent="0">
              <a:buNone/>
            </a:pPr>
            <a:endParaRPr lang="it-IT" sz="1900" b="1" cap="small" dirty="0">
              <a:solidFill>
                <a:srgbClr val="44546A"/>
              </a:solidFill>
              <a:ea typeface="+mj-ea"/>
              <a:cs typeface="+mj-cs"/>
            </a:endParaRPr>
          </a:p>
          <a:p>
            <a:pPr marL="0" indent="0">
              <a:buNone/>
            </a:pPr>
            <a:endParaRPr lang="it-IT" sz="1900" b="1" cap="small" dirty="0">
              <a:solidFill>
                <a:srgbClr val="44546A"/>
              </a:solidFill>
              <a:ea typeface="+mj-ea"/>
              <a:cs typeface="+mj-cs"/>
            </a:endParaRPr>
          </a:p>
          <a:p>
            <a:pPr marL="0" indent="0">
              <a:buNone/>
            </a:pPr>
            <a:r>
              <a:rPr lang="it-IT" sz="1900" b="1" cap="small" dirty="0">
                <a:solidFill>
                  <a:srgbClr val="44546A"/>
                </a:solidFill>
                <a:effectLst>
                  <a:outerShdw blurRad="38100" dist="38100" dir="2700000" algn="tl">
                    <a:srgbClr val="000000">
                      <a:alpha val="43137"/>
                    </a:srgbClr>
                  </a:outerShdw>
                </a:effectLst>
                <a:ea typeface="+mj-ea"/>
                <a:cs typeface="+mj-cs"/>
              </a:rPr>
              <a:t>PUNTI di FORZA</a:t>
            </a:r>
          </a:p>
          <a:p>
            <a:pPr marL="0" indent="0">
              <a:buNone/>
            </a:pPr>
            <a:r>
              <a:rPr lang="it-IT" sz="1900" b="1" cap="small" dirty="0">
                <a:solidFill>
                  <a:srgbClr val="44546A"/>
                </a:solidFill>
                <a:ea typeface="+mj-ea"/>
                <a:cs typeface="+mj-cs"/>
              </a:rPr>
              <a:t> </a:t>
            </a:r>
          </a:p>
          <a:p>
            <a:r>
              <a:rPr lang="it-IT" sz="1900" b="1" cap="small" dirty="0">
                <a:solidFill>
                  <a:srgbClr val="44546A"/>
                </a:solidFill>
                <a:ea typeface="+mj-ea"/>
                <a:cs typeface="+mj-cs"/>
              </a:rPr>
              <a:t> la didattica personalizzata ha permesso di potenziare al massimo le potenzialità di ciascuno</a:t>
            </a:r>
          </a:p>
          <a:p>
            <a:r>
              <a:rPr lang="it-IT" sz="1900" b="1" cap="small" dirty="0">
                <a:solidFill>
                  <a:srgbClr val="44546A"/>
                </a:solidFill>
                <a:ea typeface="+mj-ea"/>
                <a:cs typeface="+mj-cs"/>
              </a:rPr>
              <a:t>collaborazione e coordinamento attività con docenti del Team</a:t>
            </a:r>
            <a:br>
              <a:rPr lang="it-IT" sz="1900" b="1" cap="small" dirty="0">
                <a:solidFill>
                  <a:srgbClr val="44546A"/>
                </a:solidFill>
                <a:ea typeface="+mj-ea"/>
                <a:cs typeface="+mj-cs"/>
              </a:rPr>
            </a:br>
            <a:br>
              <a:rPr lang="it-IT" sz="1900" b="1" cap="small" dirty="0">
                <a:solidFill>
                  <a:srgbClr val="44546A"/>
                </a:solidFill>
                <a:ea typeface="+mj-ea"/>
                <a:cs typeface="+mj-cs"/>
              </a:rPr>
            </a:br>
            <a:endParaRPr lang="it-IT" sz="1900" b="1" cap="small" dirty="0">
              <a:solidFill>
                <a:srgbClr val="44546A"/>
              </a:solidFill>
              <a:ea typeface="+mj-ea"/>
              <a:cs typeface="+mj-cs"/>
            </a:endParaRPr>
          </a:p>
          <a:p>
            <a:pPr marL="0" indent="0">
              <a:buNone/>
            </a:pPr>
            <a:r>
              <a:rPr lang="it-IT" sz="1900" b="1" cap="small" dirty="0">
                <a:solidFill>
                  <a:srgbClr val="44546A"/>
                </a:solidFill>
                <a:effectLst>
                  <a:outerShdw blurRad="38100" dist="38100" dir="2700000" algn="tl">
                    <a:srgbClr val="000000">
                      <a:alpha val="43137"/>
                    </a:srgbClr>
                  </a:outerShdw>
                </a:effectLst>
                <a:ea typeface="+mj-ea"/>
                <a:cs typeface="+mj-cs"/>
              </a:rPr>
              <a:t>CRITICITA’</a:t>
            </a:r>
          </a:p>
          <a:p>
            <a:pPr marL="0" indent="0">
              <a:buNone/>
            </a:pPr>
            <a:endParaRPr lang="it-IT" sz="1900" b="1" cap="small" dirty="0">
              <a:solidFill>
                <a:srgbClr val="44546A"/>
              </a:solidFill>
              <a:ea typeface="+mj-ea"/>
              <a:cs typeface="+mj-cs"/>
            </a:endParaRPr>
          </a:p>
          <a:p>
            <a:r>
              <a:rPr lang="it-IT" sz="1900" b="1" cap="small" dirty="0">
                <a:solidFill>
                  <a:srgbClr val="44546A"/>
                </a:solidFill>
                <a:ea typeface="+mj-ea"/>
                <a:cs typeface="+mj-cs"/>
              </a:rPr>
              <a:t>spesso ci sono state variazioni di orari delle video lezioni a causa di problemi di connessione</a:t>
            </a:r>
            <a:br>
              <a:rPr lang="it-IT" sz="1900" b="1" cap="small" dirty="0">
                <a:solidFill>
                  <a:srgbClr val="44546A"/>
                </a:solidFill>
                <a:ea typeface="+mj-ea"/>
                <a:cs typeface="+mj-cs"/>
              </a:rPr>
            </a:br>
            <a:br>
              <a:rPr lang="it-IT" sz="1700" b="1" cap="small" dirty="0">
                <a:solidFill>
                  <a:srgbClr val="44546A"/>
                </a:solidFill>
                <a:ea typeface="+mj-ea"/>
                <a:cs typeface="+mj-cs"/>
              </a:rPr>
            </a:br>
            <a:endParaRPr lang="it-IT" sz="1700" b="1" cap="small" dirty="0">
              <a:solidFill>
                <a:srgbClr val="44546A"/>
              </a:solidFill>
              <a:ea typeface="+mj-ea"/>
              <a:cs typeface="+mj-cs"/>
            </a:endParaRPr>
          </a:p>
        </p:txBody>
      </p:sp>
    </p:spTree>
    <p:extLst>
      <p:ext uri="{BB962C8B-B14F-4D97-AF65-F5344CB8AC3E}">
        <p14:creationId xmlns:p14="http://schemas.microsoft.com/office/powerpoint/2010/main" val="31213377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title"/>
          </p:nvPr>
        </p:nvSpPr>
        <p:spPr>
          <a:xfrm>
            <a:off x="457200" y="274638"/>
            <a:ext cx="7467600" cy="418058"/>
          </a:xfrm>
        </p:spPr>
        <p:txBody>
          <a:bodyPr>
            <a:normAutofit fontScale="90000"/>
          </a:bodyPr>
          <a:lstStyle/>
          <a:p>
            <a:r>
              <a:rPr lang="it-IT" b="1" dirty="0"/>
              <a:t>Gruppo Noi</a:t>
            </a:r>
          </a:p>
        </p:txBody>
      </p:sp>
      <p:sp>
        <p:nvSpPr>
          <p:cNvPr id="8" name="Segnaposto contenuto 7"/>
          <p:cNvSpPr>
            <a:spLocks noGrp="1"/>
          </p:cNvSpPr>
          <p:nvPr>
            <p:ph sz="quarter" idx="1"/>
          </p:nvPr>
        </p:nvSpPr>
        <p:spPr>
          <a:xfrm>
            <a:off x="457200" y="836712"/>
            <a:ext cx="3657600" cy="5335488"/>
          </a:xfrm>
        </p:spPr>
        <p:txBody>
          <a:bodyPr>
            <a:normAutofit fontScale="25000" lnSpcReduction="20000"/>
          </a:bodyPr>
          <a:lstStyle/>
          <a:p>
            <a:pPr>
              <a:spcAft>
                <a:spcPts val="595"/>
              </a:spcAft>
            </a:pPr>
            <a:r>
              <a:rPr lang="it-IT" sz="5600" dirty="0">
                <a:latin typeface="Arial"/>
                <a:ea typeface="Calibri"/>
              </a:rPr>
              <a:t>La classe III E si è impegnata in forme di auto-mutuo-aiuto tra pari sulle situazioni di disagio giovanile. Il Gruppo Noi di Favria ha organizzato delle attività per i compagni delle altre classi con attività di </a:t>
            </a:r>
            <a:r>
              <a:rPr lang="it-IT" sz="5600" dirty="0" err="1">
                <a:latin typeface="Arial"/>
                <a:ea typeface="Calibri"/>
              </a:rPr>
              <a:t>peer</a:t>
            </a:r>
            <a:r>
              <a:rPr lang="it-IT" sz="5600" dirty="0">
                <a:latin typeface="Arial"/>
                <a:ea typeface="Calibri"/>
              </a:rPr>
              <a:t> tutoring.</a:t>
            </a:r>
            <a:endParaRPr lang="it-IT" sz="5600" dirty="0"/>
          </a:p>
          <a:p>
            <a:pPr>
              <a:spcAft>
                <a:spcPts val="595"/>
              </a:spcAft>
            </a:pPr>
            <a:r>
              <a:rPr lang="it-IT" sz="5600" dirty="0">
                <a:latin typeface="Arial"/>
                <a:ea typeface="Calibri"/>
              </a:rPr>
              <a:t>Il Gruppo ha partecipato in modo attivo il 30 novembre alla Giornata di sensibilizzazione verso le persone con disabilità.</a:t>
            </a:r>
            <a:endParaRPr lang="it-IT" sz="5600" dirty="0"/>
          </a:p>
          <a:p>
            <a:pPr>
              <a:spcAft>
                <a:spcPts val="595"/>
              </a:spcAft>
            </a:pPr>
            <a:r>
              <a:rPr lang="it-IT" sz="5600" dirty="0">
                <a:latin typeface="Arial"/>
                <a:ea typeface="Calibri"/>
              </a:rPr>
              <a:t>E’ stato promotore di attività di sensibilizzazione in occasione, ad esempio, della giornata contro il bullismo/</a:t>
            </a:r>
            <a:r>
              <a:rPr lang="it-IT" sz="5600" dirty="0" err="1">
                <a:latin typeface="Arial"/>
                <a:ea typeface="Calibri"/>
              </a:rPr>
              <a:t>cyberbullismo</a:t>
            </a:r>
            <a:r>
              <a:rPr lang="it-IT" sz="5600" dirty="0">
                <a:latin typeface="Arial"/>
                <a:ea typeface="Calibri"/>
              </a:rPr>
              <a:t> (7 febbraio) o di quella contro la violenza di genere/ </a:t>
            </a:r>
            <a:r>
              <a:rPr lang="it-IT" sz="5600" dirty="0" err="1">
                <a:latin typeface="Arial"/>
                <a:ea typeface="Calibri"/>
              </a:rPr>
              <a:t>femminicidio</a:t>
            </a:r>
            <a:r>
              <a:rPr lang="it-IT" sz="5600" dirty="0">
                <a:latin typeface="Arial"/>
                <a:ea typeface="Calibri"/>
              </a:rPr>
              <a:t> (24 novembre).</a:t>
            </a:r>
            <a:endParaRPr lang="it-IT" sz="5600" dirty="0"/>
          </a:p>
          <a:p>
            <a:pPr>
              <a:spcAft>
                <a:spcPts val="595"/>
              </a:spcAft>
            </a:pPr>
            <a:r>
              <a:rPr lang="it-IT" sz="5600" dirty="0">
                <a:latin typeface="Arial"/>
                <a:ea typeface="Calibri"/>
              </a:rPr>
              <a:t>Sono organizzati momenti di riflessione su </a:t>
            </a:r>
            <a:r>
              <a:rPr lang="it-IT" sz="5600" dirty="0" err="1">
                <a:latin typeface="Arial"/>
                <a:ea typeface="Calibri"/>
              </a:rPr>
              <a:t>cyberbullismo</a:t>
            </a:r>
            <a:r>
              <a:rPr lang="it-IT" sz="5600" dirty="0">
                <a:latin typeface="Arial"/>
                <a:ea typeface="Calibri"/>
              </a:rPr>
              <a:t>, i ragazzi hanno preparato la locandina per l’incontro-conferenza il Tredicesimo Piano con Simone </a:t>
            </a:r>
            <a:r>
              <a:rPr lang="it-IT" sz="5600" dirty="0" err="1">
                <a:latin typeface="Arial"/>
                <a:ea typeface="Calibri"/>
              </a:rPr>
              <a:t>Faraon</a:t>
            </a:r>
            <a:r>
              <a:rPr lang="it-IT" sz="5600" dirty="0">
                <a:latin typeface="Arial"/>
                <a:ea typeface="Calibri"/>
              </a:rPr>
              <a:t>, inoltre i ragazzi si sono ripresentati agli alunni delle diverse classi della secondaria e hanno offerto la loro disponibilità per aiutare gli altri.</a:t>
            </a:r>
            <a:endParaRPr lang="it-IT" sz="5600" dirty="0"/>
          </a:p>
          <a:p>
            <a:pPr>
              <a:spcAft>
                <a:spcPts val="595"/>
              </a:spcAft>
            </a:pPr>
            <a:r>
              <a:rPr lang="it-IT" sz="5600" dirty="0">
                <a:latin typeface="Arial"/>
                <a:ea typeface="Calibri"/>
              </a:rPr>
              <a:t>In occasione del 25 aprile e del 2 giugno gli alunni hanno preparato dei disegni, video, </a:t>
            </a:r>
            <a:r>
              <a:rPr lang="it-IT" sz="5600" dirty="0" err="1">
                <a:latin typeface="Arial"/>
                <a:ea typeface="Calibri"/>
              </a:rPr>
              <a:t>ppt</a:t>
            </a:r>
            <a:r>
              <a:rPr lang="it-IT" sz="5600" dirty="0">
                <a:latin typeface="Arial"/>
                <a:ea typeface="Calibri"/>
              </a:rPr>
              <a:t> per sensibilizzare i compagni grandi e piccoli sui temi della resistenza e del rispetto dei diritti fondamentali della Costituzione Italiana</a:t>
            </a:r>
            <a:r>
              <a:rPr lang="it-IT" dirty="0">
                <a:latin typeface="Arial"/>
                <a:ea typeface="Calibri"/>
              </a:rPr>
              <a:t>.</a:t>
            </a:r>
            <a:endParaRPr lang="it-IT" dirty="0">
              <a:effectLst/>
            </a:endParaRPr>
          </a:p>
        </p:txBody>
      </p:sp>
      <p:sp>
        <p:nvSpPr>
          <p:cNvPr id="9" name="Segnaposto contenuto 8"/>
          <p:cNvSpPr>
            <a:spLocks noGrp="1"/>
          </p:cNvSpPr>
          <p:nvPr>
            <p:ph sz="quarter" idx="2"/>
          </p:nvPr>
        </p:nvSpPr>
        <p:spPr>
          <a:xfrm>
            <a:off x="4270248" y="836712"/>
            <a:ext cx="3657600" cy="5335488"/>
          </a:xfrm>
        </p:spPr>
        <p:txBody>
          <a:bodyPr>
            <a:normAutofit fontScale="25000" lnSpcReduction="20000"/>
          </a:bodyPr>
          <a:lstStyle/>
          <a:p>
            <a:endParaRPr lang="it-IT" dirty="0"/>
          </a:p>
          <a:p>
            <a:pPr marL="0" indent="0">
              <a:buNone/>
            </a:pPr>
            <a:r>
              <a:rPr lang="it-IT" sz="6400" b="1" cap="small" dirty="0">
                <a:solidFill>
                  <a:schemeClr val="tx2"/>
                </a:solidFill>
                <a:latin typeface="+mj-lt"/>
                <a:ea typeface="+mj-ea"/>
                <a:cs typeface="+mj-cs"/>
              </a:rPr>
              <a:t>PUNTI</a:t>
            </a:r>
            <a:r>
              <a:rPr lang="it-IT" sz="10800" b="1" cap="small" dirty="0">
                <a:solidFill>
                  <a:schemeClr val="tx2"/>
                </a:solidFill>
                <a:latin typeface="+mj-lt"/>
                <a:ea typeface="+mj-ea"/>
                <a:cs typeface="+mj-cs"/>
              </a:rPr>
              <a:t> </a:t>
            </a:r>
            <a:r>
              <a:rPr lang="it-IT" sz="6400" b="1" cap="small" dirty="0">
                <a:solidFill>
                  <a:schemeClr val="tx2"/>
                </a:solidFill>
                <a:latin typeface="+mj-lt"/>
                <a:ea typeface="+mj-ea"/>
                <a:cs typeface="+mj-cs"/>
              </a:rPr>
              <a:t>DI FORZA</a:t>
            </a:r>
          </a:p>
          <a:p>
            <a:r>
              <a:rPr lang="it-IT" sz="5600" dirty="0"/>
              <a:t>L’attualità del tema trattato che coinvolge personalmente gli studenti</a:t>
            </a:r>
          </a:p>
          <a:p>
            <a:r>
              <a:rPr lang="it-IT" sz="5600" dirty="0"/>
              <a:t>La responsabilità che i ragazzi si assumono nel sensibilizzare gli altri e nel proporsi come loro supporto incrementa l’autostima di ciascun membro del Gruppo</a:t>
            </a:r>
          </a:p>
          <a:p>
            <a:r>
              <a:rPr lang="it-IT" sz="5600" dirty="0"/>
              <a:t>Esporre PPT a gruppi di altre classi insegna ai ragazzi a superare timidezza e a mettersi in gioco.</a:t>
            </a:r>
          </a:p>
          <a:p>
            <a:endParaRPr lang="it-IT" sz="5600" dirty="0"/>
          </a:p>
          <a:p>
            <a:pPr marL="0" indent="0">
              <a:buNone/>
            </a:pPr>
            <a:r>
              <a:rPr lang="it-IT" sz="6400" b="1" cap="small" dirty="0">
                <a:solidFill>
                  <a:schemeClr val="tx2"/>
                </a:solidFill>
                <a:latin typeface="+mj-lt"/>
                <a:ea typeface="+mj-ea"/>
                <a:cs typeface="+mj-cs"/>
              </a:rPr>
              <a:t>CRITICITA’</a:t>
            </a:r>
          </a:p>
          <a:p>
            <a:pPr marL="0" indent="0">
              <a:buNone/>
            </a:pPr>
            <a:endParaRPr lang="it-IT" sz="6400" b="1" cap="small" dirty="0">
              <a:solidFill>
                <a:schemeClr val="tx2"/>
              </a:solidFill>
              <a:latin typeface="+mj-lt"/>
              <a:ea typeface="+mj-ea"/>
              <a:cs typeface="+mj-cs"/>
            </a:endParaRPr>
          </a:p>
          <a:p>
            <a:r>
              <a:rPr lang="it-IT" sz="6600" dirty="0">
                <a:latin typeface="Times New Roman"/>
                <a:ea typeface="Calibri"/>
              </a:rPr>
              <a:t>L’emergenza </a:t>
            </a:r>
            <a:r>
              <a:rPr lang="it-IT" sz="6600" dirty="0" err="1">
                <a:latin typeface="Times New Roman"/>
                <a:ea typeface="Calibri"/>
              </a:rPr>
              <a:t>Covid</a:t>
            </a:r>
            <a:r>
              <a:rPr lang="it-IT" sz="6600" dirty="0">
                <a:latin typeface="Times New Roman"/>
                <a:ea typeface="Calibri"/>
              </a:rPr>
              <a:t> ha interrotto da febbraio in poi le possibili ulteriori proposte in presenza, ma alcune attività di sensibilizzazione sono state diffuse tramite il sito dell’IC Favria.</a:t>
            </a:r>
            <a:endParaRPr lang="it-IT" sz="6400" b="1" cap="small" dirty="0">
              <a:solidFill>
                <a:schemeClr val="tx2"/>
              </a:solidFill>
              <a:latin typeface="+mj-lt"/>
              <a:ea typeface="+mj-ea"/>
              <a:cs typeface="+mj-cs"/>
            </a:endParaRPr>
          </a:p>
          <a:p>
            <a:endParaRPr lang="it-IT" dirty="0"/>
          </a:p>
        </p:txBody>
      </p:sp>
    </p:spTree>
    <p:extLst>
      <p:ext uri="{BB962C8B-B14F-4D97-AF65-F5344CB8AC3E}">
        <p14:creationId xmlns:p14="http://schemas.microsoft.com/office/powerpoint/2010/main" val="25248285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ottotitolo 5"/>
          <p:cNvSpPr>
            <a:spLocks noGrp="1"/>
          </p:cNvSpPr>
          <p:nvPr>
            <p:ph type="subTitle" idx="1"/>
          </p:nvPr>
        </p:nvSpPr>
        <p:spPr/>
        <p:txBody>
          <a:bodyPr>
            <a:normAutofit/>
          </a:bodyPr>
          <a:lstStyle/>
          <a:p>
            <a:br>
              <a:rPr lang="it-IT" dirty="0"/>
            </a:br>
            <a:endParaRPr lang="it-IT" dirty="0"/>
          </a:p>
        </p:txBody>
      </p:sp>
      <p:sp>
        <p:nvSpPr>
          <p:cNvPr id="2" name="Titolo 1"/>
          <p:cNvSpPr>
            <a:spLocks noGrp="1"/>
          </p:cNvSpPr>
          <p:nvPr>
            <p:ph type="ctrTitle"/>
          </p:nvPr>
        </p:nvSpPr>
        <p:spPr>
          <a:xfrm>
            <a:off x="2286000" y="-531440"/>
            <a:ext cx="6172200" cy="8640960"/>
          </a:xfrm>
        </p:spPr>
        <p:txBody>
          <a:bodyPr>
            <a:normAutofit fontScale="90000"/>
          </a:bodyPr>
          <a:lstStyle/>
          <a:p>
            <a:pPr algn="l"/>
            <a:br>
              <a:rPr lang="it-IT" dirty="0"/>
            </a:br>
            <a:br>
              <a:rPr lang="it-IT" dirty="0"/>
            </a:br>
            <a:br>
              <a:rPr lang="it-IT" dirty="0"/>
            </a:br>
            <a:br>
              <a:rPr lang="it-IT" sz="2200" dirty="0"/>
            </a:br>
            <a:br>
              <a:rPr lang="it-IT" sz="2200" dirty="0"/>
            </a:br>
            <a:br>
              <a:rPr lang="it-IT" sz="3200" dirty="0"/>
            </a:br>
            <a:br>
              <a:rPr lang="it-IT" sz="3200" dirty="0"/>
            </a:br>
            <a:r>
              <a:rPr lang="it-IT" sz="3200" dirty="0"/>
              <a:t>PROGETTO FASCE DEBOLI-AREE A RISCHIO</a:t>
            </a:r>
            <a:br>
              <a:rPr lang="it-IT" sz="3200" dirty="0"/>
            </a:br>
            <a:r>
              <a:rPr lang="it-IT" sz="3200" dirty="0"/>
              <a:t>4 </a:t>
            </a:r>
            <a:r>
              <a:rPr lang="it-IT" sz="3200" i="1" dirty="0"/>
              <a:t>microprogetti</a:t>
            </a:r>
            <a:r>
              <a:rPr lang="it-IT" sz="3200" dirty="0"/>
              <a:t>:</a:t>
            </a:r>
            <a:br>
              <a:rPr lang="it-IT" sz="3200" b="0" dirty="0"/>
            </a:br>
            <a:r>
              <a:rPr lang="it-IT" sz="3200" b="0" dirty="0"/>
              <a:t>-</a:t>
            </a:r>
            <a:r>
              <a:rPr lang="it-IT" sz="2700" b="0" dirty="0"/>
              <a:t>Secondaria</a:t>
            </a:r>
            <a:r>
              <a:rPr lang="it-IT" sz="3200" b="0" dirty="0"/>
              <a:t>: </a:t>
            </a:r>
            <a:r>
              <a:rPr lang="it-IT" sz="2700" i="1" dirty="0"/>
              <a:t>potenziamento e recupero italiano e matematica </a:t>
            </a:r>
            <a:br>
              <a:rPr lang="it-IT" sz="2700" i="1" dirty="0"/>
            </a:br>
            <a:r>
              <a:rPr lang="it-IT" sz="2700" dirty="0"/>
              <a:t>docenti Gallo e </a:t>
            </a:r>
            <a:r>
              <a:rPr lang="it-IT" sz="2700" dirty="0" err="1"/>
              <a:t>genisio</a:t>
            </a:r>
            <a:r>
              <a:rPr lang="it-IT" sz="2700" dirty="0"/>
              <a:t> (24 ore)</a:t>
            </a:r>
            <a:br>
              <a:rPr lang="it-IT" sz="2700" dirty="0"/>
            </a:br>
            <a:br>
              <a:rPr lang="it-IT" sz="2700" dirty="0"/>
            </a:br>
            <a:r>
              <a:rPr lang="it-IT" sz="3200" b="0" dirty="0"/>
              <a:t>-</a:t>
            </a:r>
            <a:r>
              <a:rPr lang="it-IT" sz="2700" b="0" dirty="0"/>
              <a:t>Primaria Front</a:t>
            </a:r>
            <a:r>
              <a:rPr lang="it-IT" sz="3200" b="0" dirty="0"/>
              <a:t>: </a:t>
            </a:r>
            <a:r>
              <a:rPr lang="it-IT" sz="2700" i="1" dirty="0"/>
              <a:t>RELAZIONE ed EMOZIONE </a:t>
            </a:r>
            <a:br>
              <a:rPr lang="it-IT" sz="2400" dirty="0"/>
            </a:br>
            <a:r>
              <a:rPr lang="it-IT" sz="2700" dirty="0"/>
              <a:t>docente Mezzanotti (8ore)</a:t>
            </a:r>
            <a:br>
              <a:rPr lang="it-IT" sz="2700" dirty="0"/>
            </a:br>
            <a:br>
              <a:rPr lang="it-IT" sz="2700" dirty="0"/>
            </a:br>
            <a:r>
              <a:rPr lang="it-IT" sz="2700" dirty="0"/>
              <a:t>- </a:t>
            </a:r>
            <a:r>
              <a:rPr lang="it-IT" sz="2700" b="0" dirty="0"/>
              <a:t>Primaria –Infanzia Favria </a:t>
            </a:r>
            <a:r>
              <a:rPr lang="it-IT" sz="2700" i="1" dirty="0"/>
              <a:t>MOMENTANEAMENTE SILENZIOSI</a:t>
            </a:r>
            <a:br>
              <a:rPr lang="it-IT" sz="2700" dirty="0"/>
            </a:br>
            <a:r>
              <a:rPr lang="it-IT" sz="2700" dirty="0"/>
              <a:t>docente silvia morella (19 ore)</a:t>
            </a:r>
            <a:br>
              <a:rPr lang="it-IT" sz="2200" dirty="0"/>
            </a:br>
            <a:br>
              <a:rPr lang="it-IT" sz="2200" b="0" dirty="0"/>
            </a:br>
            <a:br>
              <a:rPr lang="it-IT" sz="2200" b="0" dirty="0"/>
            </a:br>
            <a:br>
              <a:rPr lang="it-IT" sz="2200" b="0" dirty="0"/>
            </a:br>
            <a:br>
              <a:rPr lang="it-IT" sz="3200" b="0" dirty="0"/>
            </a:br>
            <a:r>
              <a:rPr lang="it-IT" sz="3200" b="0" dirty="0"/>
              <a:t>-</a:t>
            </a:r>
            <a:br>
              <a:rPr lang="it-IT" sz="3200" b="0" dirty="0"/>
            </a:br>
            <a:endParaRPr lang="it-IT" dirty="0"/>
          </a:p>
        </p:txBody>
      </p:sp>
    </p:spTree>
    <p:extLst>
      <p:ext uri="{BB962C8B-B14F-4D97-AF65-F5344CB8AC3E}">
        <p14:creationId xmlns:p14="http://schemas.microsoft.com/office/powerpoint/2010/main" val="3374394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br>
              <a:rPr lang="it-IT" sz="2800" b="1" dirty="0"/>
            </a:br>
            <a:br>
              <a:rPr lang="it-IT" sz="2800" b="1" dirty="0"/>
            </a:br>
            <a:r>
              <a:rPr lang="it-IT" sz="2800" b="1" dirty="0"/>
              <a:t>OBIETTIVI RAGGIUNTI:</a:t>
            </a:r>
            <a:br>
              <a:rPr lang="it-IT" sz="2800" b="1" dirty="0"/>
            </a:br>
            <a:endParaRPr lang="it-IT" sz="2800" b="1" dirty="0"/>
          </a:p>
        </p:txBody>
      </p:sp>
      <p:sp>
        <p:nvSpPr>
          <p:cNvPr id="3" name="Segnaposto contenuto 2"/>
          <p:cNvSpPr>
            <a:spLocks noGrp="1"/>
          </p:cNvSpPr>
          <p:nvPr>
            <p:ph sz="quarter" idx="1"/>
          </p:nvPr>
        </p:nvSpPr>
        <p:spPr/>
        <p:txBody>
          <a:bodyPr>
            <a:normAutofit fontScale="77500" lnSpcReduction="20000"/>
          </a:bodyPr>
          <a:lstStyle/>
          <a:p>
            <a:r>
              <a:rPr lang="it-IT" sz="3200" cap="small" dirty="0">
                <a:solidFill>
                  <a:srgbClr val="44546A"/>
                </a:solidFill>
                <a:ea typeface="+mj-ea"/>
                <a:cs typeface="+mj-cs"/>
              </a:rPr>
              <a:t>I ragazzi hanno dimostrato interesse sia alle lezioni in presenza che durante le attività in DAD, sono stati attenti, propositivi, partecipi e disponibili all’ascolto dell’insegnante e al confronto tra loro</a:t>
            </a:r>
            <a:endParaRPr lang="it-IT" dirty="0"/>
          </a:p>
        </p:txBody>
      </p:sp>
      <p:sp>
        <p:nvSpPr>
          <p:cNvPr id="4" name="Segnaposto contenuto 3"/>
          <p:cNvSpPr>
            <a:spLocks noGrp="1"/>
          </p:cNvSpPr>
          <p:nvPr>
            <p:ph sz="quarter" idx="2"/>
          </p:nvPr>
        </p:nvSpPr>
        <p:spPr/>
        <p:txBody>
          <a:bodyPr>
            <a:normAutofit fontScale="77500" lnSpcReduction="20000"/>
          </a:bodyPr>
          <a:lstStyle/>
          <a:p>
            <a:r>
              <a:rPr lang="it-IT" sz="3100" cap="small" dirty="0">
                <a:solidFill>
                  <a:srgbClr val="44546A"/>
                </a:solidFill>
                <a:ea typeface="+mj-ea"/>
                <a:cs typeface="+mj-cs"/>
              </a:rPr>
              <a:t>La DAD ha facilitato la comunicazione con le bimbe </a:t>
            </a:r>
            <a:r>
              <a:rPr lang="it-IT" sz="3100" cap="small" dirty="0" err="1">
                <a:solidFill>
                  <a:srgbClr val="44546A"/>
                </a:solidFill>
                <a:ea typeface="+mj-ea"/>
                <a:cs typeface="+mj-cs"/>
              </a:rPr>
              <a:t>Ms</a:t>
            </a:r>
            <a:r>
              <a:rPr lang="it-IT" sz="3100" cap="small" dirty="0">
                <a:solidFill>
                  <a:srgbClr val="44546A"/>
                </a:solidFill>
                <a:ea typeface="+mj-ea"/>
                <a:cs typeface="+mj-cs"/>
              </a:rPr>
              <a:t> che hanno partecipato e mandato video e audio ai compagni e alle maestre</a:t>
            </a:r>
          </a:p>
          <a:p>
            <a:endParaRPr lang="it-IT" sz="2500" cap="small" dirty="0">
              <a:solidFill>
                <a:srgbClr val="44546A"/>
              </a:solidFill>
              <a:ea typeface="+mj-ea"/>
              <a:cs typeface="+mj-cs"/>
            </a:endParaRPr>
          </a:p>
        </p:txBody>
      </p:sp>
    </p:spTree>
    <p:extLst>
      <p:ext uri="{BB962C8B-B14F-4D97-AF65-F5344CB8AC3E}">
        <p14:creationId xmlns:p14="http://schemas.microsoft.com/office/powerpoint/2010/main" val="39713359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2286000" y="2895600"/>
            <a:ext cx="6172200" cy="3485728"/>
          </a:xfrm>
        </p:spPr>
        <p:txBody>
          <a:bodyPr>
            <a:noAutofit/>
          </a:bodyPr>
          <a:lstStyle/>
          <a:p>
            <a:r>
              <a:rPr lang="it-IT" sz="2400" dirty="0"/>
              <a:t>Progetto </a:t>
            </a:r>
            <a:r>
              <a:rPr lang="it-IT" sz="2400" i="1" dirty="0"/>
              <a:t>Restiamo in contatto</a:t>
            </a:r>
            <a:br>
              <a:rPr lang="it-IT" sz="1600" dirty="0"/>
            </a:br>
            <a:br>
              <a:rPr lang="it-IT" sz="1600" dirty="0"/>
            </a:br>
            <a:r>
              <a:rPr lang="it-IT" sz="1600" dirty="0"/>
              <a:t>Il progetto nasce dalla collaborazione tra il Ciss38, la fondazione  San Paolo e la cooperativa Andirivieni</a:t>
            </a:r>
            <a:br>
              <a:rPr lang="it-IT" sz="1600" dirty="0"/>
            </a:br>
            <a:r>
              <a:rPr lang="it-IT" sz="1600" dirty="0"/>
              <a:t> con </a:t>
            </a:r>
            <a:r>
              <a:rPr lang="it-IT" sz="1800" i="1" dirty="0"/>
              <a:t>l’obiettivo di fornire un supporto didattico e digitale ai ragazzi più in difficoltà durante il periodo di emergenza </a:t>
            </a:r>
            <a:r>
              <a:rPr lang="it-IT" sz="1800" i="1" dirty="0" err="1"/>
              <a:t>Covid</a:t>
            </a:r>
            <a:r>
              <a:rPr lang="it-IT" sz="1800" i="1" dirty="0"/>
              <a:t>.</a:t>
            </a:r>
            <a:br>
              <a:rPr lang="it-IT" sz="1600" dirty="0"/>
            </a:br>
            <a:br>
              <a:rPr lang="it-IT" sz="1600" dirty="0"/>
            </a:br>
            <a:r>
              <a:rPr lang="it-IT" sz="1800" dirty="0"/>
              <a:t>Tredici ragazzi </a:t>
            </a:r>
            <a:r>
              <a:rPr lang="it-IT" sz="1600" dirty="0"/>
              <a:t>hanno usufruito del supporto a distanza. </a:t>
            </a:r>
            <a:br>
              <a:rPr lang="it-IT" sz="1600" dirty="0"/>
            </a:br>
            <a:br>
              <a:rPr lang="it-IT" sz="1600" dirty="0"/>
            </a:br>
            <a:r>
              <a:rPr lang="it-IT" sz="1600" dirty="0"/>
              <a:t>Gli educatori sono riusciti a diluire le ore di </a:t>
            </a:r>
            <a:r>
              <a:rPr lang="it-IT" sz="1800" dirty="0"/>
              <a:t>intervento anche in raccordo con gli insegnanti così da coprire l'anno scolastico</a:t>
            </a:r>
            <a:r>
              <a:rPr lang="it-IT" sz="1600" dirty="0"/>
              <a:t>. Gli ultimi si sono conclusi all'inizio della seconda settimana di giugno.</a:t>
            </a:r>
            <a:br>
              <a:rPr lang="it-IT" sz="1600" dirty="0"/>
            </a:br>
            <a:br>
              <a:rPr lang="it-IT" sz="1600" dirty="0"/>
            </a:br>
            <a:r>
              <a:rPr lang="it-IT" sz="1600" dirty="0"/>
              <a:t>La referente del progetto del </a:t>
            </a:r>
            <a:r>
              <a:rPr lang="it-IT" sz="1600" dirty="0" err="1"/>
              <a:t>Ciss</a:t>
            </a:r>
            <a:r>
              <a:rPr lang="it-IT" sz="1600" dirty="0"/>
              <a:t> avrà cura prossimamente di inviare i diari di bordo con il percorso svolto per ciascun ragazzo per fornire il resoconto puntuale del lavoro fatto.</a:t>
            </a:r>
            <a:br>
              <a:rPr lang="it-IT" sz="1600" dirty="0"/>
            </a:br>
            <a:br>
              <a:rPr lang="it-IT" sz="1600" dirty="0"/>
            </a:br>
            <a:r>
              <a:rPr lang="it-IT" sz="1600" dirty="0"/>
              <a:t>Per i ragazzi di terza media è stata tenuta qualche ora di supporto per la preparazione della prova orale finale.</a:t>
            </a:r>
            <a:br>
              <a:rPr lang="it-IT" sz="1600" dirty="0"/>
            </a:br>
            <a:endParaRPr lang="it-IT" sz="1600" dirty="0"/>
          </a:p>
        </p:txBody>
      </p:sp>
      <p:sp>
        <p:nvSpPr>
          <p:cNvPr id="5" name="Segnaposto testo 4"/>
          <p:cNvSpPr>
            <a:spLocks noGrp="1"/>
          </p:cNvSpPr>
          <p:nvPr>
            <p:ph type="body" idx="1"/>
          </p:nvPr>
        </p:nvSpPr>
        <p:spPr/>
        <p:txBody>
          <a:bodyPr/>
          <a:lstStyle/>
          <a:p>
            <a:endParaRPr lang="it-IT" dirty="0"/>
          </a:p>
        </p:txBody>
      </p:sp>
    </p:spTree>
    <p:extLst>
      <p:ext uri="{BB962C8B-B14F-4D97-AF65-F5344CB8AC3E}">
        <p14:creationId xmlns:p14="http://schemas.microsoft.com/office/powerpoint/2010/main" val="37008423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normAutofit/>
          </a:bodyPr>
          <a:lstStyle/>
          <a:p>
            <a:pPr algn="l"/>
            <a:r>
              <a:rPr lang="it-IT" dirty="0"/>
              <a:t> </a:t>
            </a:r>
            <a:br>
              <a:rPr lang="it-IT" dirty="0"/>
            </a:br>
            <a:endParaRPr lang="it-IT" dirty="0"/>
          </a:p>
        </p:txBody>
      </p:sp>
      <p:sp>
        <p:nvSpPr>
          <p:cNvPr id="3" name="Sottotitolo 2"/>
          <p:cNvSpPr>
            <a:spLocks noGrp="1"/>
          </p:cNvSpPr>
          <p:nvPr>
            <p:ph type="subTitle" idx="1"/>
          </p:nvPr>
        </p:nvSpPr>
        <p:spPr>
          <a:xfrm>
            <a:off x="2286000" y="116632"/>
            <a:ext cx="6172200" cy="6258290"/>
          </a:xfrm>
        </p:spPr>
        <p:txBody>
          <a:bodyPr>
            <a:normAutofit/>
          </a:bodyPr>
          <a:lstStyle/>
          <a:p>
            <a:r>
              <a:rPr lang="it-IT" dirty="0"/>
              <a:t> </a:t>
            </a:r>
            <a:r>
              <a:rPr lang="it-IT" sz="3600" dirty="0"/>
              <a:t>Sportello PSICOLOGICO</a:t>
            </a:r>
            <a:br>
              <a:rPr lang="it-IT" sz="3600" dirty="0"/>
            </a:br>
            <a:br>
              <a:rPr lang="it-IT" dirty="0"/>
            </a:br>
            <a:r>
              <a:rPr lang="it-IT" sz="2000" dirty="0"/>
              <a:t>Da novembre presso la scuola Secondaria è stato fornito un servizio di sportello psicologico per alunni della Secondaria, famiglie, docenti e personale ATA</a:t>
            </a:r>
            <a:br>
              <a:rPr lang="it-IT" sz="2000" dirty="0"/>
            </a:br>
            <a:br>
              <a:rPr lang="it-IT" sz="2000" dirty="0"/>
            </a:br>
            <a:r>
              <a:rPr lang="it-IT" sz="2000" dirty="0"/>
              <a:t>A causa Emergenza </a:t>
            </a:r>
            <a:r>
              <a:rPr lang="it-IT" sz="2000" dirty="0" err="1"/>
              <a:t>Covid</a:t>
            </a:r>
            <a:r>
              <a:rPr lang="it-IT" sz="2000" dirty="0"/>
              <a:t> il servizio è proseguito con disponibilità da parte delle psicologhe di essere contattate via mail</a:t>
            </a:r>
          </a:p>
          <a:p>
            <a:endParaRPr lang="it-IT" sz="2000" dirty="0"/>
          </a:p>
          <a:p>
            <a:r>
              <a:rPr lang="it-IT" sz="2000" dirty="0"/>
              <a:t>Restiamo in attesa della relazione finale delle dottoresse per stilare punti di forza e criticità </a:t>
            </a:r>
          </a:p>
          <a:p>
            <a:r>
              <a:rPr lang="it-IT" sz="2000" dirty="0"/>
              <a:t>del progetto</a:t>
            </a:r>
          </a:p>
        </p:txBody>
      </p:sp>
    </p:spTree>
    <p:extLst>
      <p:ext uri="{BB962C8B-B14F-4D97-AF65-F5344CB8AC3E}">
        <p14:creationId xmlns:p14="http://schemas.microsoft.com/office/powerpoint/2010/main" val="22221790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979712" y="764704"/>
            <a:ext cx="6172200" cy="2053590"/>
          </a:xfrm>
        </p:spPr>
        <p:txBody>
          <a:bodyPr>
            <a:normAutofit fontScale="90000"/>
          </a:bodyPr>
          <a:lstStyle/>
          <a:p>
            <a:br>
              <a:rPr lang="it-IT" dirty="0"/>
            </a:br>
            <a:br>
              <a:rPr lang="it-IT" dirty="0"/>
            </a:br>
            <a:br>
              <a:rPr lang="it-IT" dirty="0"/>
            </a:br>
            <a:br>
              <a:rPr lang="it-IT" dirty="0"/>
            </a:br>
            <a:br>
              <a:rPr lang="it-IT" dirty="0"/>
            </a:br>
            <a:br>
              <a:rPr lang="it-IT" dirty="0"/>
            </a:br>
            <a:br>
              <a:rPr lang="it-IT" dirty="0"/>
            </a:br>
            <a:br>
              <a:rPr lang="it-IT" dirty="0"/>
            </a:br>
            <a:br>
              <a:rPr lang="it-IT" dirty="0"/>
            </a:br>
            <a:br>
              <a:rPr lang="it-IT" dirty="0"/>
            </a:br>
            <a:br>
              <a:rPr lang="it-IT" sz="2200" dirty="0"/>
            </a:br>
            <a:br>
              <a:rPr lang="it-IT" dirty="0"/>
            </a:br>
            <a:endParaRPr lang="it-IT" dirty="0"/>
          </a:p>
        </p:txBody>
      </p:sp>
      <p:sp>
        <p:nvSpPr>
          <p:cNvPr id="3" name="Segnaposto testo 2"/>
          <p:cNvSpPr>
            <a:spLocks noGrp="1"/>
          </p:cNvSpPr>
          <p:nvPr>
            <p:ph type="body" idx="1"/>
          </p:nvPr>
        </p:nvSpPr>
        <p:spPr>
          <a:xfrm>
            <a:off x="2286000" y="260648"/>
            <a:ext cx="6172200" cy="6121102"/>
          </a:xfrm>
        </p:spPr>
        <p:txBody>
          <a:bodyPr>
            <a:normAutofit fontScale="92500" lnSpcReduction="20000"/>
          </a:bodyPr>
          <a:lstStyle/>
          <a:p>
            <a:br>
              <a:rPr lang="it-IT" dirty="0"/>
            </a:br>
            <a:r>
              <a:rPr lang="it-IT" sz="3500" dirty="0"/>
              <a:t>Piano Apprendimento Individualizzato</a:t>
            </a:r>
            <a:br>
              <a:rPr lang="it-IT" sz="3500" dirty="0"/>
            </a:br>
            <a:r>
              <a:rPr lang="it-IT" sz="3500" dirty="0"/>
              <a:t>Piano di Integrazione degli Apprendimenti</a:t>
            </a:r>
          </a:p>
          <a:p>
            <a:br>
              <a:rPr lang="it-IT" dirty="0"/>
            </a:br>
            <a:r>
              <a:rPr lang="it-IT" dirty="0"/>
              <a:t>Ai sensi dell’art.6 del l’O.M. n.11/2020 per gli alunni ammessi alla classe successiva in presenza di votazioni inferiori a sei decimi o comunque di livelli di apprendimento non adeguatamente consolidati, gli insegnanti contitolari della classe e il consiglio di classe ha predisposto il piano di apprendimento individualizzato in cui sono indicati, per ciascuna disciplina, gli obiettivi di apprendimento da conseguire o da consolidare nonché le specifiche strategie per il raggiungimento dei relativi livelli di apprendimento.(P.A.I)</a:t>
            </a:r>
            <a:br>
              <a:rPr lang="it-IT" dirty="0"/>
            </a:br>
            <a:br>
              <a:rPr lang="it-IT" dirty="0"/>
            </a:br>
            <a:r>
              <a:rPr lang="it-IT" dirty="0"/>
              <a:t> I  docenti contitolari della classe e il consiglio di classe hanno individuato le attività didattiche eventualmente non svolte rispetto alle progettazioni di inizio anno e i correlati obiettivi di apprendimento e li inseriscono in una nuova progettazione finalizzata alla definizione di un piano di integrazione degli apprendimenti. (P.I.A)</a:t>
            </a:r>
          </a:p>
        </p:txBody>
      </p:sp>
    </p:spTree>
    <p:extLst>
      <p:ext uri="{BB962C8B-B14F-4D97-AF65-F5344CB8AC3E}">
        <p14:creationId xmlns:p14="http://schemas.microsoft.com/office/powerpoint/2010/main" val="31796427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2286000" y="836712"/>
            <a:ext cx="6172200" cy="6021288"/>
          </a:xfrm>
        </p:spPr>
        <p:txBody>
          <a:bodyPr>
            <a:normAutofit fontScale="90000"/>
          </a:bodyPr>
          <a:lstStyle/>
          <a:p>
            <a:br>
              <a:rPr lang="it-IT" dirty="0"/>
            </a:br>
            <a:br>
              <a:rPr lang="it-IT" dirty="0"/>
            </a:br>
            <a:br>
              <a:rPr lang="it-IT" dirty="0"/>
            </a:br>
            <a:br>
              <a:rPr lang="it-IT" dirty="0"/>
            </a:br>
            <a:br>
              <a:rPr lang="it-IT" dirty="0"/>
            </a:br>
            <a:br>
              <a:rPr lang="it-IT" sz="2700" dirty="0"/>
            </a:br>
            <a:r>
              <a:rPr lang="it-IT" sz="2700" dirty="0"/>
              <a:t>VERIFICA DAD</a:t>
            </a:r>
            <a:br>
              <a:rPr lang="it-IT" sz="1800" dirty="0"/>
            </a:br>
            <a:br>
              <a:rPr lang="it-IT" sz="1800" dirty="0"/>
            </a:br>
            <a:r>
              <a:rPr lang="it-IT" sz="1800" dirty="0"/>
              <a:t>A partire da mese di marzo i docenti di sostegno della scuola Primaria e Secondaria di Favria hanno puntualmente inviato (alla Funzione che a sua volta  ha </a:t>
            </a:r>
            <a:r>
              <a:rPr lang="it-IT" sz="1800"/>
              <a:t>inviato alla Dirigente)</a:t>
            </a:r>
            <a:br>
              <a:rPr lang="it-IT" sz="1800"/>
            </a:br>
            <a:r>
              <a:rPr lang="it-IT" sz="1800"/>
              <a:t>ogni </a:t>
            </a:r>
            <a:r>
              <a:rPr lang="it-IT" sz="1800" dirty="0"/>
              <a:t>settimana, per 12 settimane</a:t>
            </a:r>
            <a:r>
              <a:rPr lang="it-IT" sz="1800"/>
              <a:t>, </a:t>
            </a:r>
            <a:br>
              <a:rPr lang="it-IT" sz="1800"/>
            </a:br>
            <a:r>
              <a:rPr lang="it-IT" sz="1800"/>
              <a:t>una </a:t>
            </a:r>
            <a:r>
              <a:rPr lang="it-IT" sz="1800" dirty="0"/>
              <a:t>rendicontazione su attività didattiche realizzate:</a:t>
            </a:r>
            <a:br>
              <a:rPr lang="it-IT" sz="1800" dirty="0"/>
            </a:br>
            <a:br>
              <a:rPr lang="it-IT" sz="1800"/>
            </a:br>
            <a:r>
              <a:rPr lang="it-IT" sz="1800"/>
              <a:t>DESCRIZIONE </a:t>
            </a:r>
            <a:r>
              <a:rPr lang="it-IT" sz="1800" dirty="0"/>
              <a:t>SINTETICA ATTIVITA’      </a:t>
            </a:r>
            <a:br>
              <a:rPr lang="it-IT" sz="1800" dirty="0"/>
            </a:br>
            <a:br>
              <a:rPr lang="it-IT" sz="1800" dirty="0"/>
            </a:br>
            <a:r>
              <a:rPr lang="it-IT" sz="1800" dirty="0"/>
              <a:t>PIATTAFORMA/STRUMENTO USATO 	          </a:t>
            </a:r>
            <a:br>
              <a:rPr lang="it-IT" sz="1800" dirty="0"/>
            </a:br>
            <a:br>
              <a:rPr lang="it-IT" sz="1800" dirty="0"/>
            </a:br>
            <a:r>
              <a:rPr lang="it-IT" sz="1800" dirty="0"/>
              <a:t>ELABORATI/MATERIALI RICEVUTI DALL’ALUNNO</a:t>
            </a:r>
            <a:br>
              <a:rPr lang="it-IT" sz="1800" dirty="0"/>
            </a:br>
            <a:br>
              <a:rPr lang="it-IT" sz="1800" dirty="0"/>
            </a:br>
            <a:r>
              <a:rPr lang="it-IT" sz="1800" dirty="0"/>
              <a:t>In generale, nonostante le iniziali difficoltà iniziali nel contattare alcuni di questi allievi e famiglie, i </a:t>
            </a:r>
            <a:r>
              <a:rPr lang="it-IT" sz="1800" i="1" dirty="0"/>
              <a:t>docenti sono riusciti a coinvolgere  tutti.</a:t>
            </a:r>
            <a:br>
              <a:rPr lang="it-IT" sz="1800" dirty="0"/>
            </a:br>
            <a:br>
              <a:rPr lang="it-IT" sz="1800" dirty="0"/>
            </a:br>
            <a:r>
              <a:rPr lang="it-IT" sz="1800" dirty="0"/>
              <a:t>Per tutti gli studenti la DAD è stata spesso faticosa e impegnativa , ma per questi ragazzi e le loro famiglie è stato molto più complessa la gestione di tutta questa situazione per cui </a:t>
            </a:r>
            <a:r>
              <a:rPr lang="it-IT" sz="1800" i="1" dirty="0"/>
              <a:t>è stato fondamentale il supporto e sostegno della scuola e dei docenti.</a:t>
            </a:r>
            <a:br>
              <a:rPr lang="it-IT" i="1" dirty="0"/>
            </a:br>
            <a:endParaRPr lang="it-IT" i="1" dirty="0"/>
          </a:p>
        </p:txBody>
      </p:sp>
      <p:sp>
        <p:nvSpPr>
          <p:cNvPr id="3" name="Sottotitolo 2"/>
          <p:cNvSpPr>
            <a:spLocks noGrp="1"/>
          </p:cNvSpPr>
          <p:nvPr>
            <p:ph type="subTitle" idx="1"/>
          </p:nvPr>
        </p:nvSpPr>
        <p:spPr>
          <a:xfrm flipV="1">
            <a:off x="2286000" y="7101408"/>
            <a:ext cx="2934072" cy="360040"/>
          </a:xfrm>
        </p:spPr>
        <p:txBody>
          <a:bodyPr>
            <a:normAutofit lnSpcReduction="10000"/>
          </a:bodyPr>
          <a:lstStyle/>
          <a:p>
            <a:endParaRPr lang="it-IT" dirty="0"/>
          </a:p>
        </p:txBody>
      </p:sp>
    </p:spTree>
    <p:extLst>
      <p:ext uri="{BB962C8B-B14F-4D97-AF65-F5344CB8AC3E}">
        <p14:creationId xmlns:p14="http://schemas.microsoft.com/office/powerpoint/2010/main" val="17121799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2267744" y="116632"/>
            <a:ext cx="6172200" cy="3960440"/>
          </a:xfrm>
        </p:spPr>
        <p:txBody>
          <a:bodyPr/>
          <a:lstStyle/>
          <a:p>
            <a:pPr lvl="0">
              <a:spcBef>
                <a:spcPts val="600"/>
              </a:spcBef>
            </a:pPr>
            <a:r>
              <a:rPr lang="it-IT" sz="5400" i="1" cap="none" dirty="0">
                <a:solidFill>
                  <a:srgbClr val="E7E6E6"/>
                </a:solidFill>
                <a:ea typeface="+mn-ea"/>
                <a:cs typeface="+mn-cs"/>
              </a:rPr>
              <a:t>EVENTI organizzati dall’Istituto</a:t>
            </a:r>
            <a:br>
              <a:rPr lang="it-IT" sz="4200" i="1" cap="none" dirty="0">
                <a:solidFill>
                  <a:srgbClr val="E7E6E6"/>
                </a:solidFill>
                <a:ea typeface="+mn-ea"/>
                <a:cs typeface="+mn-cs"/>
              </a:rPr>
            </a:br>
            <a:endParaRPr lang="it-IT" dirty="0"/>
          </a:p>
        </p:txBody>
      </p:sp>
      <p:sp>
        <p:nvSpPr>
          <p:cNvPr id="3" name="Segnaposto contenuto 2"/>
          <p:cNvSpPr>
            <a:spLocks noGrp="1"/>
          </p:cNvSpPr>
          <p:nvPr>
            <p:ph type="body" idx="1"/>
          </p:nvPr>
        </p:nvSpPr>
        <p:spPr/>
        <p:txBody>
          <a:bodyPr>
            <a:normAutofit/>
          </a:bodyPr>
          <a:lstStyle/>
          <a:p>
            <a:pPr marL="0" indent="0">
              <a:buNone/>
            </a:pPr>
            <a:endParaRPr lang="it-IT" sz="6000" b="1" i="1" dirty="0"/>
          </a:p>
        </p:txBody>
      </p:sp>
    </p:spTree>
    <p:extLst>
      <p:ext uri="{BB962C8B-B14F-4D97-AF65-F5344CB8AC3E}">
        <p14:creationId xmlns:p14="http://schemas.microsoft.com/office/powerpoint/2010/main" val="37916462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sz="4900" b="1" dirty="0"/>
              <a:t>NUOVE VISIONI</a:t>
            </a:r>
            <a:br>
              <a:rPr lang="it-IT" sz="4900" b="1" dirty="0"/>
            </a:br>
            <a:r>
              <a:rPr lang="it-IT" sz="4900" b="1" dirty="0"/>
              <a:t>Inclusione 2020</a:t>
            </a:r>
            <a:br>
              <a:rPr lang="it-IT" sz="4900" b="1" dirty="0"/>
            </a:br>
            <a:r>
              <a:rPr lang="it-IT" sz="4900" b="1" dirty="0"/>
              <a:t>-</a:t>
            </a:r>
            <a:br>
              <a:rPr lang="it-IT" sz="4900" b="1" dirty="0"/>
            </a:br>
            <a:br>
              <a:rPr lang="it-IT" sz="4900" b="1" dirty="0"/>
            </a:br>
            <a:br>
              <a:rPr lang="it-IT" sz="4900" b="1" dirty="0"/>
            </a:br>
            <a:r>
              <a:rPr lang="it-IT" sz="2000" b="1" dirty="0"/>
              <a:t>Il rientro a scuola a settembre </a:t>
            </a:r>
            <a:r>
              <a:rPr lang="it-IT" sz="2000" b="1" dirty="0" err="1"/>
              <a:t>sara’</a:t>
            </a:r>
            <a:r>
              <a:rPr lang="it-IT" sz="2000" b="1" dirty="0"/>
              <a:t> molto complesso, a causa di tutte le restrizioni legate al </a:t>
            </a:r>
            <a:r>
              <a:rPr lang="it-IT" sz="2000" b="1" dirty="0" err="1"/>
              <a:t>Covid</a:t>
            </a:r>
            <a:r>
              <a:rPr lang="it-IT" sz="2000" b="1" dirty="0"/>
              <a:t>, </a:t>
            </a:r>
            <a:br>
              <a:rPr lang="it-IT" sz="2000" b="1" dirty="0"/>
            </a:br>
            <a:r>
              <a:rPr lang="it-IT" sz="2000" b="1" dirty="0"/>
              <a:t>- gli allievi che hanno subito le maggiori conseguenze dello stare a casa sono stati i bambini più piccoli che hanno perso ogni possibilità di crescita e di condivisione legate allo stare insieme con i loro compagni, non a causa delle docenti che hanno fatto tutto il possibile, ma della situazione in sé;</a:t>
            </a:r>
            <a:br>
              <a:rPr lang="it-IT" sz="4400" b="1" dirty="0"/>
            </a:br>
            <a:br>
              <a:rPr lang="it-IT" sz="4400" b="1" dirty="0"/>
            </a:br>
            <a:r>
              <a:rPr lang="it-IT" sz="4400" b="1" dirty="0"/>
              <a:t>           </a:t>
            </a:r>
            <a:br>
              <a:rPr lang="it-IT" sz="4400" b="1" dirty="0"/>
            </a:br>
            <a:br>
              <a:rPr lang="it-IT" sz="4400" b="1" dirty="0"/>
            </a:br>
            <a:br>
              <a:rPr lang="it-IT" sz="4400" b="1" dirty="0"/>
            </a:br>
            <a:br>
              <a:rPr lang="it-IT" sz="4400" b="1" dirty="0"/>
            </a:br>
            <a:r>
              <a:rPr lang="it-IT" sz="4400" b="1" dirty="0">
                <a:solidFill>
                  <a:srgbClr val="44546A"/>
                </a:solidFill>
              </a:rPr>
              <a:t>Nuove Visioni Inclusione</a:t>
            </a:r>
            <a:br>
              <a:rPr lang="it-IT" sz="3600" b="1" dirty="0"/>
            </a:br>
            <a:r>
              <a:rPr lang="it-IT" sz="3600" b="1" dirty="0"/>
              <a:t>                          2020</a:t>
            </a:r>
            <a:endParaRPr lang="it-IT" sz="4400" b="1" dirty="0"/>
          </a:p>
        </p:txBody>
      </p:sp>
      <p:sp>
        <p:nvSpPr>
          <p:cNvPr id="5" name="Segnaposto contenuto 4"/>
          <p:cNvSpPr>
            <a:spLocks noGrp="1"/>
          </p:cNvSpPr>
          <p:nvPr>
            <p:ph sz="quarter" idx="1"/>
          </p:nvPr>
        </p:nvSpPr>
        <p:spPr/>
        <p:txBody>
          <a:bodyPr>
            <a:normAutofit fontScale="92500"/>
          </a:bodyPr>
          <a:lstStyle/>
          <a:p>
            <a:r>
              <a:rPr lang="it-IT" dirty="0"/>
              <a:t>I bambini dell’Infanzia sono stati quelli più danneggiati dalla emergenza </a:t>
            </a:r>
            <a:r>
              <a:rPr lang="it-IT" dirty="0" err="1"/>
              <a:t>Covid</a:t>
            </a:r>
            <a:r>
              <a:rPr lang="it-IT" dirty="0"/>
              <a:t> perché per la loro crescita è fondamentale la socializzazione; a settembre per questa fascia d’età, a causa del distanziamento sociale, il rientro sarà ancora più complesso.</a:t>
            </a:r>
          </a:p>
        </p:txBody>
      </p:sp>
      <p:sp>
        <p:nvSpPr>
          <p:cNvPr id="6" name="Segnaposto contenuto 5"/>
          <p:cNvSpPr>
            <a:spLocks noGrp="1"/>
          </p:cNvSpPr>
          <p:nvPr>
            <p:ph sz="quarter" idx="2"/>
          </p:nvPr>
        </p:nvSpPr>
        <p:spPr/>
        <p:txBody>
          <a:bodyPr>
            <a:normAutofit fontScale="92500"/>
          </a:bodyPr>
          <a:lstStyle/>
          <a:p>
            <a:r>
              <a:rPr lang="it-IT" dirty="0"/>
              <a:t>Il salone polivalente non è più dato in gestione a Favria Giovani, ma resta al Comune, non si sa quale sarà la disponibilità per gli eventi proposti dall’istituto in futuro.</a:t>
            </a:r>
          </a:p>
          <a:p>
            <a:r>
              <a:rPr lang="it-IT" dirty="0"/>
              <a:t>La Dirigente si complimenta con tutti per il lavoro svolto durante questo difficile anno scolastico.</a:t>
            </a:r>
          </a:p>
        </p:txBody>
      </p:sp>
    </p:spTree>
    <p:extLst>
      <p:ext uri="{BB962C8B-B14F-4D97-AF65-F5344CB8AC3E}">
        <p14:creationId xmlns:p14="http://schemas.microsoft.com/office/powerpoint/2010/main" val="41620557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ctrTitle"/>
          </p:nvPr>
        </p:nvSpPr>
        <p:spPr/>
        <p:txBody>
          <a:bodyPr/>
          <a:lstStyle/>
          <a:p>
            <a:r>
              <a:rPr lang="it-IT" dirty="0"/>
              <a:t>VARIE ED EVENTUALI</a:t>
            </a:r>
          </a:p>
        </p:txBody>
      </p:sp>
      <p:sp>
        <p:nvSpPr>
          <p:cNvPr id="6" name="Sottotitolo 5"/>
          <p:cNvSpPr>
            <a:spLocks noGrp="1"/>
          </p:cNvSpPr>
          <p:nvPr>
            <p:ph type="subTitle" idx="1"/>
          </p:nvPr>
        </p:nvSpPr>
        <p:spPr/>
        <p:txBody>
          <a:bodyPr/>
          <a:lstStyle/>
          <a:p>
            <a:r>
              <a:rPr lang="it-IT" dirty="0"/>
              <a:t>La riunione si conclude con la condivisione del video creato </a:t>
            </a:r>
            <a:r>
              <a:rPr lang="it-IT"/>
              <a:t>da Bruna </a:t>
            </a:r>
            <a:r>
              <a:rPr lang="it-IT" dirty="0" err="1"/>
              <a:t>Vocaturo</a:t>
            </a:r>
            <a:r>
              <a:rPr lang="it-IT" dirty="0"/>
              <a:t> per la Giornata </a:t>
            </a:r>
            <a:r>
              <a:rPr lang="it-IT" dirty="0" err="1"/>
              <a:t>CreAttivamente</a:t>
            </a:r>
            <a:r>
              <a:rPr lang="it-IT" dirty="0"/>
              <a:t> Abili II edizione: bellissimo.</a:t>
            </a:r>
          </a:p>
        </p:txBody>
      </p:sp>
    </p:spTree>
    <p:extLst>
      <p:ext uri="{BB962C8B-B14F-4D97-AF65-F5344CB8AC3E}">
        <p14:creationId xmlns:p14="http://schemas.microsoft.com/office/powerpoint/2010/main" val="18341401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Verifica PAI</a:t>
            </a:r>
          </a:p>
        </p:txBody>
      </p:sp>
      <p:sp>
        <p:nvSpPr>
          <p:cNvPr id="3" name="Segnaposto contenuto 2"/>
          <p:cNvSpPr>
            <a:spLocks noGrp="1"/>
          </p:cNvSpPr>
          <p:nvPr>
            <p:ph sz="quarter" idx="1"/>
          </p:nvPr>
        </p:nvSpPr>
        <p:spPr/>
        <p:txBody>
          <a:bodyPr>
            <a:normAutofit/>
          </a:bodyPr>
          <a:lstStyle/>
          <a:p>
            <a:pPr marL="0" indent="0">
              <a:buNone/>
            </a:pPr>
            <a:r>
              <a:rPr lang="it-IT" dirty="0"/>
              <a:t>Riflessione e condivisione eventi e progetti di inclusione:</a:t>
            </a:r>
          </a:p>
          <a:p>
            <a:pPr marL="0" lvl="0" indent="0">
              <a:buNone/>
            </a:pPr>
            <a:r>
              <a:rPr lang="it-IT" b="1" i="1" dirty="0"/>
              <a:t>Dalla didattica al metodo di studio </a:t>
            </a:r>
            <a:r>
              <a:rPr lang="it-IT" dirty="0">
                <a:solidFill>
                  <a:prstClr val="black"/>
                </a:solidFill>
              </a:rPr>
              <a:t>incontro con Filippo Barbera presso sala Lux Rivarolo (ven.13 settembre 2019) </a:t>
            </a:r>
          </a:p>
          <a:p>
            <a:pPr marL="0" lvl="0" indent="0">
              <a:buNone/>
            </a:pPr>
            <a:r>
              <a:rPr lang="it-IT" dirty="0">
                <a:solidFill>
                  <a:prstClr val="black"/>
                </a:solidFill>
              </a:rPr>
              <a:t>Questionario di gradimento</a:t>
            </a:r>
          </a:p>
          <a:p>
            <a:pPr marL="0" lvl="0" indent="0">
              <a:buNone/>
            </a:pPr>
            <a:endParaRPr lang="it-IT" dirty="0">
              <a:solidFill>
                <a:prstClr val="black"/>
              </a:solidFill>
            </a:endParaRPr>
          </a:p>
          <a:p>
            <a:pPr marL="0" lvl="0" indent="0">
              <a:buNone/>
            </a:pPr>
            <a:endParaRPr lang="it-IT" dirty="0">
              <a:solidFill>
                <a:prstClr val="black"/>
              </a:solidFill>
            </a:endParaRPr>
          </a:p>
          <a:p>
            <a:pPr marL="0" lvl="0" indent="0">
              <a:buNone/>
            </a:pPr>
            <a:endParaRPr lang="it-IT" dirty="0">
              <a:solidFill>
                <a:prstClr val="black"/>
              </a:solidFill>
            </a:endParaRPr>
          </a:p>
          <a:p>
            <a:pPr marL="0" indent="0">
              <a:buNone/>
            </a:pPr>
            <a:endParaRPr lang="it-IT" b="1" dirty="0"/>
          </a:p>
          <a:p>
            <a:pPr marL="0" indent="0">
              <a:buNone/>
            </a:pPr>
            <a:endParaRPr lang="it-IT" b="1" dirty="0"/>
          </a:p>
          <a:p>
            <a:endParaRPr lang="it-IT" b="1" dirty="0"/>
          </a:p>
          <a:p>
            <a:pPr marL="0" indent="0">
              <a:buNone/>
            </a:pPr>
            <a:endParaRPr lang="it-IT" dirty="0"/>
          </a:p>
          <a:p>
            <a:endParaRPr lang="it-IT" dirty="0"/>
          </a:p>
        </p:txBody>
      </p:sp>
      <p:pic>
        <p:nvPicPr>
          <p:cNvPr id="307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171400"/>
            <a:ext cx="9340848" cy="74032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912587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457200" y="274638"/>
            <a:ext cx="8229600" cy="6250706"/>
          </a:xfrm>
        </p:spPr>
        <p:txBody>
          <a:bodyPr>
            <a:normAutofit fontScale="90000"/>
          </a:bodyPr>
          <a:lstStyle/>
          <a:p>
            <a:pPr algn="l"/>
            <a:br>
              <a:rPr lang="it-IT" sz="3600" dirty="0"/>
            </a:br>
            <a:br>
              <a:rPr lang="it-IT" sz="3600" dirty="0"/>
            </a:br>
            <a:br>
              <a:rPr lang="it-IT" sz="3600" dirty="0"/>
            </a:br>
            <a:br>
              <a:rPr lang="it-IT" sz="3600" dirty="0"/>
            </a:br>
            <a:br>
              <a:rPr lang="it-IT" sz="3600" dirty="0"/>
            </a:br>
            <a:br>
              <a:rPr lang="it-IT" sz="3600" dirty="0"/>
            </a:br>
            <a:br>
              <a:rPr lang="it-IT" sz="3600" dirty="0"/>
            </a:br>
            <a:br>
              <a:rPr lang="it-IT" sz="3600" dirty="0"/>
            </a:br>
            <a:br>
              <a:rPr lang="it-IT" sz="3600" dirty="0"/>
            </a:br>
            <a:br>
              <a:rPr lang="it-IT" sz="3600" dirty="0"/>
            </a:br>
            <a:br>
              <a:rPr lang="it-IT" sz="3600" dirty="0"/>
            </a:br>
            <a:br>
              <a:rPr lang="it-IT" sz="3600" dirty="0"/>
            </a:br>
            <a:br>
              <a:rPr lang="it-IT" sz="3600" dirty="0"/>
            </a:br>
            <a:br>
              <a:rPr lang="it-IT" sz="3600" dirty="0"/>
            </a:br>
            <a:br>
              <a:rPr lang="it-IT" sz="3600" dirty="0"/>
            </a:br>
            <a:br>
              <a:rPr lang="it-IT" sz="3600" dirty="0"/>
            </a:br>
            <a:br>
              <a:rPr lang="it-IT" sz="3600" dirty="0"/>
            </a:br>
            <a:br>
              <a:rPr lang="it-IT" sz="3600" dirty="0"/>
            </a:br>
            <a:br>
              <a:rPr lang="it-IT" sz="3600" dirty="0"/>
            </a:br>
            <a:br>
              <a:rPr lang="it-IT" sz="3600" dirty="0"/>
            </a:br>
            <a:br>
              <a:rPr lang="it-IT" sz="3600" dirty="0"/>
            </a:br>
            <a:br>
              <a:rPr lang="it-IT" sz="3600" dirty="0"/>
            </a:br>
            <a:br>
              <a:rPr lang="it-IT" sz="3600" dirty="0"/>
            </a:br>
            <a:br>
              <a:rPr lang="it-IT" sz="3600" dirty="0"/>
            </a:br>
            <a:br>
              <a:rPr lang="it-IT" sz="3600" dirty="0"/>
            </a:br>
            <a:br>
              <a:rPr lang="it-IT" sz="3600" dirty="0"/>
            </a:br>
            <a:br>
              <a:rPr lang="it-IT" sz="3600" dirty="0"/>
            </a:br>
            <a:br>
              <a:rPr lang="it-IT" sz="2700" dirty="0"/>
            </a:br>
            <a:br>
              <a:rPr lang="it-IT" sz="2700" dirty="0"/>
            </a:br>
            <a:br>
              <a:rPr lang="it-IT" dirty="0"/>
            </a:br>
            <a:endParaRPr lang="it-IT"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48064" y="-26665"/>
            <a:ext cx="3995936" cy="68400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1" y="116632"/>
            <a:ext cx="4824536" cy="6741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00791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4192"/>
            <a:ext cx="6696744" cy="68407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olo 2"/>
          <p:cNvSpPr>
            <a:spLocks noGrp="1"/>
          </p:cNvSpPr>
          <p:nvPr>
            <p:ph type="title"/>
          </p:nvPr>
        </p:nvSpPr>
        <p:spPr/>
        <p:txBody>
          <a:bodyPr/>
          <a:lstStyle/>
          <a:p>
            <a:endParaRPr lang="it-IT"/>
          </a:p>
        </p:txBody>
      </p:sp>
    </p:spTree>
    <p:extLst>
      <p:ext uri="{BB962C8B-B14F-4D97-AF65-F5344CB8AC3E}">
        <p14:creationId xmlns:p14="http://schemas.microsoft.com/office/powerpoint/2010/main" val="32830489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004048" y="-99392"/>
            <a:ext cx="3744416" cy="6957392"/>
          </a:xfrm>
        </p:spPr>
        <p:txBody>
          <a:bodyPr>
            <a:normAutofit fontScale="90000"/>
          </a:bodyPr>
          <a:lstStyle/>
          <a:p>
            <a:pPr algn="l"/>
            <a:r>
              <a:rPr lang="it-IT" sz="2000" dirty="0"/>
              <a:t>-Lo spettacolo conferenza si </a:t>
            </a:r>
            <a:r>
              <a:rPr lang="it-IT" sz="2000" dirty="0" err="1"/>
              <a:t>e’</a:t>
            </a:r>
            <a:r>
              <a:rPr lang="it-IT" sz="2000" dirty="0"/>
              <a:t> svolto presso il salone polivalente in orario scolastico</a:t>
            </a:r>
            <a:br>
              <a:rPr lang="it-IT" sz="2000" dirty="0"/>
            </a:br>
            <a:br>
              <a:rPr lang="it-IT" sz="2000" dirty="0"/>
            </a:br>
            <a:br>
              <a:rPr lang="it-IT" sz="2000" dirty="0"/>
            </a:br>
            <a:r>
              <a:rPr lang="it-IT" sz="2000" dirty="0"/>
              <a:t>- Tutti gli studenti e docenti della scuola secondaria protagonisti e spettatori</a:t>
            </a:r>
            <a:br>
              <a:rPr lang="it-IT" sz="2000" dirty="0"/>
            </a:br>
            <a:br>
              <a:rPr lang="it-IT" sz="2000" dirty="0"/>
            </a:br>
            <a:br>
              <a:rPr lang="it-IT" sz="2000" dirty="0"/>
            </a:br>
            <a:r>
              <a:rPr lang="it-IT" sz="2000" dirty="0"/>
              <a:t>-Grande il coinvolgimento di tutti per l’attualità dei temi trattati</a:t>
            </a:r>
            <a:br>
              <a:rPr lang="it-IT" sz="2000" dirty="0"/>
            </a:br>
            <a:br>
              <a:rPr lang="it-IT" sz="2000" dirty="0"/>
            </a:br>
            <a:br>
              <a:rPr lang="it-IT" sz="2000" dirty="0"/>
            </a:br>
            <a:r>
              <a:rPr lang="it-IT" sz="2000" dirty="0"/>
              <a:t>-Simone e Sergio molto competenti e capaci a mantenere alta l’attenzione del giovane pubblico</a:t>
            </a:r>
            <a:br>
              <a:rPr lang="it-IT" sz="2000" dirty="0"/>
            </a:br>
            <a:br>
              <a:rPr lang="it-IT" sz="2000" dirty="0"/>
            </a:br>
            <a:r>
              <a:rPr lang="it-IT" sz="2000" dirty="0"/>
              <a:t>- Interessanti </a:t>
            </a:r>
            <a:br>
              <a:rPr lang="it-IT" sz="2000" dirty="0"/>
            </a:br>
            <a:r>
              <a:rPr lang="it-IT" sz="2000" dirty="0"/>
              <a:t>riflessioni conclusive </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0"/>
            <a:ext cx="5040560" cy="6829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763745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2267744" y="116632"/>
            <a:ext cx="6172200" cy="3960440"/>
          </a:xfrm>
        </p:spPr>
        <p:txBody>
          <a:bodyPr>
            <a:normAutofit/>
          </a:bodyPr>
          <a:lstStyle/>
          <a:p>
            <a:pPr lvl="0">
              <a:spcBef>
                <a:spcPts val="600"/>
              </a:spcBef>
            </a:pPr>
            <a:r>
              <a:rPr lang="it-IT" sz="5400" i="1" cap="none" dirty="0">
                <a:solidFill>
                  <a:srgbClr val="E7E6E6"/>
                </a:solidFill>
                <a:ea typeface="+mn-ea"/>
                <a:cs typeface="+mn-cs"/>
              </a:rPr>
              <a:t>PROGETTI INCLUSIONE</a:t>
            </a:r>
            <a:br>
              <a:rPr lang="it-IT" sz="5400" i="1" cap="none" dirty="0">
                <a:solidFill>
                  <a:srgbClr val="E7E6E6"/>
                </a:solidFill>
                <a:ea typeface="+mn-ea"/>
                <a:cs typeface="+mn-cs"/>
              </a:rPr>
            </a:br>
            <a:endParaRPr lang="it-IT" sz="5400" dirty="0"/>
          </a:p>
        </p:txBody>
      </p:sp>
      <p:sp>
        <p:nvSpPr>
          <p:cNvPr id="3" name="Segnaposto contenuto 2"/>
          <p:cNvSpPr>
            <a:spLocks noGrp="1"/>
          </p:cNvSpPr>
          <p:nvPr>
            <p:ph type="body" idx="1"/>
          </p:nvPr>
        </p:nvSpPr>
        <p:spPr/>
        <p:txBody>
          <a:bodyPr>
            <a:normAutofit/>
          </a:bodyPr>
          <a:lstStyle/>
          <a:p>
            <a:pPr marL="0" indent="0">
              <a:buNone/>
            </a:pPr>
            <a:endParaRPr lang="it-IT" sz="6000" b="1" i="1" dirty="0"/>
          </a:p>
        </p:txBody>
      </p:sp>
    </p:spTree>
    <p:extLst>
      <p:ext uri="{BB962C8B-B14F-4D97-AF65-F5344CB8AC3E}">
        <p14:creationId xmlns:p14="http://schemas.microsoft.com/office/powerpoint/2010/main" val="12517129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a:t>Screenin</a:t>
            </a:r>
            <a:r>
              <a:rPr lang="it-IT" dirty="0"/>
              <a:t> DSA</a:t>
            </a:r>
          </a:p>
        </p:txBody>
      </p:sp>
      <p:sp>
        <p:nvSpPr>
          <p:cNvPr id="3" name="Segnaposto contenuto 2"/>
          <p:cNvSpPr>
            <a:spLocks noGrp="1"/>
          </p:cNvSpPr>
          <p:nvPr>
            <p:ph sz="quarter" idx="1"/>
          </p:nvPr>
        </p:nvSpPr>
        <p:spPr/>
        <p:txBody>
          <a:bodyPr>
            <a:normAutofit fontScale="77500" lnSpcReduction="20000"/>
          </a:bodyPr>
          <a:lstStyle/>
          <a:p>
            <a:r>
              <a:rPr lang="it-IT" sz="2300" cap="small" dirty="0">
                <a:solidFill>
                  <a:schemeClr val="tx2"/>
                </a:solidFill>
                <a:latin typeface="+mj-lt"/>
                <a:ea typeface="+mj-ea"/>
                <a:cs typeface="+mj-cs"/>
              </a:rPr>
              <a:t>Nel mese di </a:t>
            </a:r>
            <a:r>
              <a:rPr lang="it-IT" sz="2300" b="1" cap="small" dirty="0">
                <a:solidFill>
                  <a:schemeClr val="tx2"/>
                </a:solidFill>
                <a:latin typeface="+mj-lt"/>
                <a:ea typeface="+mj-ea"/>
                <a:cs typeface="+mj-cs"/>
              </a:rPr>
              <a:t>ottobre</a:t>
            </a:r>
            <a:r>
              <a:rPr lang="it-IT" sz="2300" cap="small" dirty="0">
                <a:solidFill>
                  <a:schemeClr val="tx2"/>
                </a:solidFill>
                <a:latin typeface="+mj-lt"/>
                <a:ea typeface="+mj-ea"/>
                <a:cs typeface="+mj-cs"/>
              </a:rPr>
              <a:t> la referente ha somministrato </a:t>
            </a:r>
            <a:r>
              <a:rPr lang="it-IT" sz="2300" i="1" cap="small" dirty="0">
                <a:solidFill>
                  <a:schemeClr val="tx2"/>
                </a:solidFill>
                <a:latin typeface="+mj-lt"/>
                <a:ea typeface="+mj-ea"/>
                <a:cs typeface="+mj-cs"/>
              </a:rPr>
              <a:t>il primo dettato</a:t>
            </a:r>
            <a:r>
              <a:rPr lang="it-IT" sz="2300" cap="small" dirty="0">
                <a:solidFill>
                  <a:schemeClr val="tx2"/>
                </a:solidFill>
                <a:latin typeface="+mj-lt"/>
                <a:ea typeface="+mj-ea"/>
                <a:cs typeface="+mj-cs"/>
              </a:rPr>
              <a:t> alle classi seconde, mentre nel mese di </a:t>
            </a:r>
            <a:r>
              <a:rPr lang="it-IT" sz="2300" b="1" cap="small" dirty="0">
                <a:solidFill>
                  <a:schemeClr val="tx2"/>
                </a:solidFill>
                <a:latin typeface="+mj-lt"/>
                <a:ea typeface="+mj-ea"/>
                <a:cs typeface="+mj-cs"/>
              </a:rPr>
              <a:t>gennaio</a:t>
            </a:r>
            <a:r>
              <a:rPr lang="it-IT" sz="2300" cap="small" dirty="0">
                <a:solidFill>
                  <a:schemeClr val="tx2"/>
                </a:solidFill>
                <a:latin typeface="+mj-lt"/>
                <a:ea typeface="+mj-ea"/>
                <a:cs typeface="+mj-cs"/>
              </a:rPr>
              <a:t> le insegnanti hanno somministrato la </a:t>
            </a:r>
            <a:r>
              <a:rPr lang="it-IT" sz="2300" b="1" cap="small" dirty="0">
                <a:solidFill>
                  <a:schemeClr val="tx2"/>
                </a:solidFill>
                <a:latin typeface="+mj-lt"/>
                <a:ea typeface="+mj-ea"/>
                <a:cs typeface="+mj-cs"/>
              </a:rPr>
              <a:t>prova di lettura</a:t>
            </a:r>
            <a:r>
              <a:rPr lang="it-IT" sz="2300" cap="small" dirty="0">
                <a:solidFill>
                  <a:schemeClr val="tx2"/>
                </a:solidFill>
                <a:latin typeface="+mj-lt"/>
                <a:ea typeface="+mj-ea"/>
                <a:cs typeface="+mj-cs"/>
              </a:rPr>
              <a:t>.</a:t>
            </a:r>
          </a:p>
          <a:p>
            <a:endParaRPr lang="it-IT" sz="2300" cap="small" dirty="0">
              <a:solidFill>
                <a:schemeClr val="tx2"/>
              </a:solidFill>
              <a:latin typeface="+mj-lt"/>
              <a:ea typeface="+mj-ea"/>
              <a:cs typeface="+mj-cs"/>
            </a:endParaRPr>
          </a:p>
          <a:p>
            <a:r>
              <a:rPr lang="it-IT" sz="2300" cap="small" dirty="0">
                <a:solidFill>
                  <a:schemeClr val="tx2"/>
                </a:solidFill>
                <a:latin typeface="+mj-lt"/>
                <a:ea typeface="+mj-ea"/>
                <a:cs typeface="+mj-cs"/>
              </a:rPr>
              <a:t>Vista </a:t>
            </a:r>
            <a:r>
              <a:rPr lang="it-IT" sz="2300" b="1" cap="small" dirty="0">
                <a:solidFill>
                  <a:schemeClr val="tx2"/>
                </a:solidFill>
                <a:latin typeface="+mj-lt"/>
                <a:ea typeface="+mj-ea"/>
                <a:cs typeface="+mj-cs"/>
              </a:rPr>
              <a:t>l'emergenza </a:t>
            </a:r>
            <a:r>
              <a:rPr lang="it-IT" sz="2300" b="1" cap="small" dirty="0" err="1">
                <a:solidFill>
                  <a:schemeClr val="tx2"/>
                </a:solidFill>
                <a:latin typeface="+mj-lt"/>
                <a:ea typeface="+mj-ea"/>
                <a:cs typeface="+mj-cs"/>
              </a:rPr>
              <a:t>Covid</a:t>
            </a:r>
            <a:r>
              <a:rPr lang="it-IT" sz="2300" b="1" cap="small" dirty="0">
                <a:solidFill>
                  <a:schemeClr val="tx2"/>
                </a:solidFill>
                <a:latin typeface="+mj-lt"/>
                <a:ea typeface="+mj-ea"/>
                <a:cs typeface="+mj-cs"/>
              </a:rPr>
              <a:t> </a:t>
            </a:r>
            <a:r>
              <a:rPr lang="it-IT" sz="2300" cap="small" dirty="0">
                <a:solidFill>
                  <a:schemeClr val="tx2"/>
                </a:solidFill>
                <a:latin typeface="+mj-lt"/>
                <a:ea typeface="+mj-ea"/>
                <a:cs typeface="+mj-cs"/>
              </a:rPr>
              <a:t>non si è potuto somministrare la seconda prova di dettato a maggio pertanto non si possiedono elementi utili ai fini di considerazioni circa sospetti casi di DSA.</a:t>
            </a:r>
            <a:br>
              <a:rPr lang="it-IT" dirty="0"/>
            </a:br>
            <a:endParaRPr lang="it-IT" dirty="0"/>
          </a:p>
        </p:txBody>
      </p:sp>
      <p:sp>
        <p:nvSpPr>
          <p:cNvPr id="4" name="Segnaposto contenuto 3"/>
          <p:cNvSpPr>
            <a:spLocks noGrp="1"/>
          </p:cNvSpPr>
          <p:nvPr>
            <p:ph sz="quarter" idx="2"/>
          </p:nvPr>
        </p:nvSpPr>
        <p:spPr/>
        <p:txBody>
          <a:bodyPr>
            <a:noAutofit/>
          </a:bodyPr>
          <a:lstStyle/>
          <a:p>
            <a:r>
              <a:rPr lang="it-IT" sz="1800" cap="small" dirty="0">
                <a:solidFill>
                  <a:schemeClr val="tx2"/>
                </a:solidFill>
                <a:latin typeface="+mj-lt"/>
                <a:ea typeface="+mj-ea"/>
                <a:cs typeface="+mj-cs"/>
              </a:rPr>
              <a:t>Sempre nel mese </a:t>
            </a:r>
            <a:r>
              <a:rPr lang="it-IT" sz="1800" b="1" cap="small" dirty="0">
                <a:solidFill>
                  <a:schemeClr val="tx2"/>
                </a:solidFill>
                <a:latin typeface="+mj-lt"/>
                <a:ea typeface="+mj-ea"/>
                <a:cs typeface="+mj-cs"/>
              </a:rPr>
              <a:t>di ottobre </a:t>
            </a:r>
            <a:r>
              <a:rPr lang="it-IT" sz="1800" cap="small" dirty="0">
                <a:solidFill>
                  <a:schemeClr val="tx2"/>
                </a:solidFill>
                <a:latin typeface="+mj-lt"/>
                <a:ea typeface="+mj-ea"/>
                <a:cs typeface="+mj-cs"/>
              </a:rPr>
              <a:t>la referente ha somministrato </a:t>
            </a:r>
            <a:r>
              <a:rPr lang="it-IT" sz="1800" b="1" cap="small" dirty="0">
                <a:solidFill>
                  <a:schemeClr val="tx2"/>
                </a:solidFill>
                <a:latin typeface="+mj-lt"/>
                <a:ea typeface="+mj-ea"/>
                <a:cs typeface="+mj-cs"/>
              </a:rPr>
              <a:t>il terzo dettato nelle classi terze </a:t>
            </a:r>
            <a:r>
              <a:rPr lang="it-IT" sz="1800" cap="small" dirty="0">
                <a:solidFill>
                  <a:schemeClr val="tx2"/>
                </a:solidFill>
                <a:latin typeface="+mj-lt"/>
                <a:ea typeface="+mj-ea"/>
                <a:cs typeface="+mj-cs"/>
              </a:rPr>
              <a:t>vista la situazione anomala che si era venuta a creare l'anno precedente. </a:t>
            </a:r>
          </a:p>
          <a:p>
            <a:r>
              <a:rPr lang="it-IT" sz="1800" cap="small" dirty="0">
                <a:solidFill>
                  <a:schemeClr val="tx2"/>
                </a:solidFill>
                <a:latin typeface="+mj-lt"/>
                <a:ea typeface="+mj-ea"/>
                <a:cs typeface="+mj-cs"/>
              </a:rPr>
              <a:t>Dalla tabella che segue risulta che in alcuni plessi, nel terzo dettato, vi è stata </a:t>
            </a:r>
            <a:r>
              <a:rPr lang="it-IT" sz="1800" b="1" cap="small" dirty="0">
                <a:solidFill>
                  <a:schemeClr val="tx2"/>
                </a:solidFill>
                <a:latin typeface="+mj-lt"/>
                <a:ea typeface="+mj-ea"/>
                <a:cs typeface="+mj-cs"/>
              </a:rPr>
              <a:t>una remissione importante degli errori fonologici e fonetici</a:t>
            </a:r>
            <a:r>
              <a:rPr lang="it-IT" sz="1800" cap="small" dirty="0">
                <a:solidFill>
                  <a:schemeClr val="tx2"/>
                </a:solidFill>
                <a:latin typeface="+mj-lt"/>
                <a:ea typeface="+mj-ea"/>
                <a:cs typeface="+mj-cs"/>
              </a:rPr>
              <a:t>, </a:t>
            </a:r>
            <a:r>
              <a:rPr lang="it-IT" sz="1800" b="1" cap="small" dirty="0">
                <a:solidFill>
                  <a:schemeClr val="tx2"/>
                </a:solidFill>
                <a:latin typeface="+mj-lt"/>
                <a:ea typeface="+mj-ea"/>
                <a:cs typeface="+mj-cs"/>
              </a:rPr>
              <a:t>permane però un alto numero di errori non fonologici</a:t>
            </a:r>
          </a:p>
        </p:txBody>
      </p:sp>
    </p:spTree>
    <p:extLst>
      <p:ext uri="{BB962C8B-B14F-4D97-AF65-F5344CB8AC3E}">
        <p14:creationId xmlns:p14="http://schemas.microsoft.com/office/powerpoint/2010/main" val="24041623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pic>
        <p:nvPicPr>
          <p:cNvPr id="5" name="Immagine 4">
            <a:extLst>
              <a:ext uri="{FF2B5EF4-FFF2-40B4-BE49-F238E27FC236}">
                <a16:creationId xmlns:a16="http://schemas.microsoft.com/office/drawing/2014/main" id="{EB42A079-0C9C-4411-9DFB-628F82F3D7B5}"/>
              </a:ext>
            </a:extLst>
          </p:cNvPr>
          <p:cNvPicPr>
            <a:picLocks noChangeAspect="1"/>
          </p:cNvPicPr>
          <p:nvPr/>
        </p:nvPicPr>
        <p:blipFill>
          <a:blip r:embed="rId2"/>
          <a:stretch>
            <a:fillRect/>
          </a:stretch>
        </p:blipFill>
        <p:spPr>
          <a:xfrm>
            <a:off x="71437" y="0"/>
            <a:ext cx="9001125" cy="6858000"/>
          </a:xfrm>
          <a:prstGeom prst="rect">
            <a:avLst/>
          </a:prstGeom>
        </p:spPr>
      </p:pic>
    </p:spTree>
    <p:extLst>
      <p:ext uri="{BB962C8B-B14F-4D97-AF65-F5344CB8AC3E}">
        <p14:creationId xmlns:p14="http://schemas.microsoft.com/office/powerpoint/2010/main" val="131089661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Loggia">
  <a:themeElements>
    <a:clrScheme name="Personalizzato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Loggia">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Loggia">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504</TotalTime>
  <Words>2101</Words>
  <Application>Microsoft Office PowerPoint</Application>
  <PresentationFormat>Presentazione su schermo (4:3)</PresentationFormat>
  <Paragraphs>103</Paragraphs>
  <Slides>21</Slides>
  <Notes>1</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21</vt:i4>
      </vt:variant>
    </vt:vector>
  </HeadingPairs>
  <TitlesOfParts>
    <vt:vector size="28" baseType="lpstr">
      <vt:lpstr>Arial</vt:lpstr>
      <vt:lpstr>Calibri</vt:lpstr>
      <vt:lpstr>Century Schoolbook</vt:lpstr>
      <vt:lpstr>Times New Roman</vt:lpstr>
      <vt:lpstr>Wingdings</vt:lpstr>
      <vt:lpstr>Wingdings 2</vt:lpstr>
      <vt:lpstr>Loggia</vt:lpstr>
      <vt:lpstr>1.Verifica Piano Annuale inclusione:   eventi e progetti a.s.2019-20  2. Piani di apprendimento individualizzati  3. Piani integrativi di Annuale dell’Inclusione  2. Verifica DAD  5. Prospettive Inclusione 2020/2021  6.Varie ed eventuali </vt:lpstr>
      <vt:lpstr>EVENTI organizzati dall’Istituto </vt:lpstr>
      <vt:lpstr>Verifica PAI</vt:lpstr>
      <vt:lpstr>                              </vt:lpstr>
      <vt:lpstr>Presentazione standard di PowerPoint</vt:lpstr>
      <vt:lpstr>-Lo spettacolo conferenza si e’ svolto presso il salone polivalente in orario scolastico   - Tutti gli studenti e docenti della scuola secondaria protagonisti e spettatori   -Grande il coinvolgimento di tutti per l’attualità dei temi trattati   -Simone e Sergio molto competenti e capaci a mantenere alta l’attenzione del giovane pubblico  - Interessanti  riflessioni conclusive </vt:lpstr>
      <vt:lpstr>PROGETTI INCLUSIONE </vt:lpstr>
      <vt:lpstr>Screenin DSA</vt:lpstr>
      <vt:lpstr>Presentazione standard di PowerPoint</vt:lpstr>
      <vt:lpstr> Progetto mediatori culturali </vt:lpstr>
      <vt:lpstr>PROGETTO LA SCUOLA CHE VORREI  settimana per competenze</vt:lpstr>
      <vt:lpstr>                                         Progetto Restiamo in contatto  Il progetto nasce dalla collaborazione tra il Ciss38, la Banca San Paolo e la cooperativa Andirivieni con l’obiettivo di fornire un supporto didattico e digitale ai ragazzi più in difficoltà durante il periodo di emergenza Covid.  Tredici ragazzi hanno usufruito del supporto a distanza.   Gli educatori sono riusciti a diluire le ore di intervento anche in raccordo con gli insegnanti così da coprire l'anno scolastico. Gli ultimi si sono conclusi all'inizio della seconda settimana di giugno.  La referente del progetto del Ciss avrà cura prossimamente di inviare i diari di bordo con il percorso svolto per ciascun ragazzo per fornire il resoconto puntuale del lavoro fatto.  Per i ragazzi di terza media è stata tenuta qualche ora di supporto per la preparazione della prova orale finale.       Progetto ASTRI </vt:lpstr>
      <vt:lpstr>Gruppo Noi</vt:lpstr>
      <vt:lpstr>       PROGETTO FASCE DEBOLI-AREE A RISCHIO 4 microprogetti: -Secondaria: potenziamento e recupero italiano e matematica  docenti Gallo e genisio (24 ore)  -Primaria Front: RELAZIONE ed EMOZIONE  docente Mezzanotti (8ore)  - Primaria –Infanzia Favria MOMENTANEAMENTE SILENZIOSI docente silvia morella (19 ore)     - </vt:lpstr>
      <vt:lpstr>  OBIETTIVI RAGGIUNTI: </vt:lpstr>
      <vt:lpstr>Progetto Restiamo in contatto  Il progetto nasce dalla collaborazione tra il Ciss38, la fondazione  San Paolo e la cooperativa Andirivieni  con l’obiettivo di fornire un supporto didattico e digitale ai ragazzi più in difficoltà durante il periodo di emergenza Covid.  Tredici ragazzi hanno usufruito del supporto a distanza.   Gli educatori sono riusciti a diluire le ore di intervento anche in raccordo con gli insegnanti così da coprire l'anno scolastico. Gli ultimi si sono conclusi all'inizio della seconda settimana di giugno.  La referente del progetto del Ciss avrà cura prossimamente di inviare i diari di bordo con il percorso svolto per ciascun ragazzo per fornire il resoconto puntuale del lavoro fatto.  Per i ragazzi di terza media è stata tenuta qualche ora di supporto per la preparazione della prova orale finale. </vt:lpstr>
      <vt:lpstr>  </vt:lpstr>
      <vt:lpstr>            </vt:lpstr>
      <vt:lpstr>      VERIFICA DAD  A partire da mese di marzo i docenti di sostegno della scuola Primaria e Secondaria di Favria hanno puntualmente inviato (alla Funzione che a sua volta  ha inviato alla Dirigente) ogni settimana, per 12 settimane,  una rendicontazione su attività didattiche realizzate:  DESCRIZIONE SINTETICA ATTIVITA’        PIATTAFORMA/STRUMENTO USATO              ELABORATI/MATERIALI RICEVUTI DALL’ALUNNO  In generale, nonostante le iniziali difficoltà iniziali nel contattare alcuni di questi allievi e famiglie, i docenti sono riusciti a coinvolgere  tutti.  Per tutti gli studenti la DAD è stata spesso faticosa e impegnativa , ma per questi ragazzi e le loro famiglie è stato molto più complessa la gestione di tutta questa situazione per cui è stato fondamentale il supporto e sostegno della scuola e dei docenti. </vt:lpstr>
      <vt:lpstr>NUOVE VISIONI Inclusione 2020 -   Il rientro a scuola a settembre sara’ molto complesso, a causa di tutte le restrizioni legate al Covid,  - gli allievi che hanno subito le maggiori conseguenze dello stare a casa sono stati i bambini più piccoli che hanno perso ogni possibilità di crescita e di condivisione legate allo stare insieme con i loro compagni, non a causa delle docenti che hanno fatto tutto il possibile, ma della situazione in sé;                 Nuove Visioni Inclusione                           2020</vt:lpstr>
      <vt:lpstr>VARIE ED EVENTUALI</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Verifica Piano 3. Piani di apprendimento individualizzati; 4. Piani integrativi diAnnuale dell’Inclusione; 2. Verifica DAD; apprendimento; 5. Prospettive Inclusione 2020/2021. 6. Varie ed eventuali</dc:title>
  <dc:creator>Carla</dc:creator>
  <cp:lastModifiedBy>laura riassetto</cp:lastModifiedBy>
  <cp:revision>62</cp:revision>
  <dcterms:created xsi:type="dcterms:W3CDTF">2020-06-18T19:52:07Z</dcterms:created>
  <dcterms:modified xsi:type="dcterms:W3CDTF">2020-06-21T19:04:54Z</dcterms:modified>
</cp:coreProperties>
</file>